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4"/>
    <p:sldMasterId id="2147483682" r:id="rId5"/>
    <p:sldMasterId id="2147483695" r:id="rId6"/>
  </p:sldMasterIdLst>
  <p:notesMasterIdLst>
    <p:notesMasterId r:id="rId49"/>
  </p:notesMasterIdLst>
  <p:handoutMasterIdLst>
    <p:handoutMasterId r:id="rId50"/>
  </p:handoutMasterIdLst>
  <p:sldIdLst>
    <p:sldId id="313" r:id="rId7"/>
    <p:sldId id="286" r:id="rId8"/>
    <p:sldId id="312" r:id="rId9"/>
    <p:sldId id="292" r:id="rId10"/>
    <p:sldId id="339" r:id="rId11"/>
    <p:sldId id="261" r:id="rId12"/>
    <p:sldId id="340" r:id="rId13"/>
    <p:sldId id="283" r:id="rId14"/>
    <p:sldId id="352" r:id="rId15"/>
    <p:sldId id="351" r:id="rId16"/>
    <p:sldId id="341" r:id="rId17"/>
    <p:sldId id="338" r:id="rId18"/>
    <p:sldId id="329" r:id="rId19"/>
    <p:sldId id="260" r:id="rId20"/>
    <p:sldId id="319" r:id="rId21"/>
    <p:sldId id="356" r:id="rId22"/>
    <p:sldId id="355" r:id="rId23"/>
    <p:sldId id="324" r:id="rId24"/>
    <p:sldId id="354" r:id="rId25"/>
    <p:sldId id="280" r:id="rId26"/>
    <p:sldId id="344" r:id="rId27"/>
    <p:sldId id="349" r:id="rId28"/>
    <p:sldId id="309" r:id="rId29"/>
    <p:sldId id="345" r:id="rId30"/>
    <p:sldId id="326" r:id="rId31"/>
    <p:sldId id="327" r:id="rId32"/>
    <p:sldId id="328" r:id="rId33"/>
    <p:sldId id="346" r:id="rId34"/>
    <p:sldId id="316" r:id="rId35"/>
    <p:sldId id="317" r:id="rId36"/>
    <p:sldId id="331" r:id="rId37"/>
    <p:sldId id="347" r:id="rId38"/>
    <p:sldId id="348" r:id="rId39"/>
    <p:sldId id="330" r:id="rId40"/>
    <p:sldId id="350" r:id="rId41"/>
    <p:sldId id="302" r:id="rId42"/>
    <p:sldId id="357" r:id="rId43"/>
    <p:sldId id="332" r:id="rId44"/>
    <p:sldId id="333" r:id="rId45"/>
    <p:sldId id="334" r:id="rId46"/>
    <p:sldId id="335" r:id="rId47"/>
    <p:sldId id="336" r:id="rId48"/>
  </p:sldIdLst>
  <p:sldSz cx="14633575" cy="8231188"/>
  <p:notesSz cx="6858000" cy="9144000"/>
  <p:embeddedFontLst>
    <p:embeddedFont>
      <p:font typeface="Lucida Sans Unicode" panose="020B0602030504020204" pitchFamily="34" charset="0"/>
      <p:regular r:id="rId51"/>
    </p:embeddedFont>
    <p:embeddedFont>
      <p:font typeface="Times" panose="02020603050405020304" pitchFamily="18" charset="0"/>
      <p:regular r:id="rId52"/>
      <p:bold r:id="rId53"/>
      <p:italic r:id="rId54"/>
      <p:boldItalic r:id="rId55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43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131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320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509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35D0F-8DE2-4772-B8D6-5D93F7D17E1A}">
          <p14:sldIdLst>
            <p14:sldId id="313"/>
            <p14:sldId id="286"/>
            <p14:sldId id="312"/>
            <p14:sldId id="292"/>
          </p14:sldIdLst>
        </p14:section>
        <p14:section name="Syllabus" id="{59B9564B-68A4-44B1-8E8C-1AD2B2592DBB}">
          <p14:sldIdLst>
            <p14:sldId id="339"/>
            <p14:sldId id="261"/>
            <p14:sldId id="340"/>
            <p14:sldId id="283"/>
            <p14:sldId id="352"/>
            <p14:sldId id="351"/>
            <p14:sldId id="341"/>
            <p14:sldId id="338"/>
            <p14:sldId id="329"/>
            <p14:sldId id="260"/>
            <p14:sldId id="319"/>
          </p14:sldIdLst>
        </p14:section>
        <p14:section name="Assessment" id="{3E26BDF0-6FF9-4F24-BB38-1BD182245A9B}">
          <p14:sldIdLst>
            <p14:sldId id="356"/>
            <p14:sldId id="355"/>
            <p14:sldId id="324"/>
            <p14:sldId id="354"/>
            <p14:sldId id="280"/>
          </p14:sldIdLst>
        </p14:section>
        <p14:section name="Software" id="{B728A7B2-B78A-4CB3-B8F3-68DC07D41FB7}">
          <p14:sldIdLst>
            <p14:sldId id="344"/>
            <p14:sldId id="349"/>
            <p14:sldId id="309"/>
            <p14:sldId id="345"/>
            <p14:sldId id="326"/>
            <p14:sldId id="327"/>
            <p14:sldId id="328"/>
            <p14:sldId id="346"/>
            <p14:sldId id="316"/>
            <p14:sldId id="317"/>
            <p14:sldId id="331"/>
            <p14:sldId id="347"/>
            <p14:sldId id="348"/>
          </p14:sldIdLst>
        </p14:section>
        <p14:section name="Learning Resources" id="{B96B035A-2EDD-4552-8448-C191DA8AF1E5}">
          <p14:sldIdLst>
            <p14:sldId id="330"/>
            <p14:sldId id="350"/>
            <p14:sldId id="302"/>
          </p14:sldIdLst>
        </p14:section>
        <p14:section name="Unused" id="{468042FC-50F4-4E37-8687-541F98997157}">
          <p14:sldIdLst>
            <p14:sldId id="357"/>
            <p14:sldId id="332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orient="horz" pos="2593" userDrawn="1">
          <p15:clr>
            <a:srgbClr val="A4A3A4"/>
          </p15:clr>
        </p15:guide>
        <p15:guide id="4" pos="4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owell" initials="D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A6C"/>
    <a:srgbClr val="E95956"/>
    <a:srgbClr val="B0001A"/>
    <a:srgbClr val="80FFFF"/>
    <a:srgbClr val="00FFFF"/>
    <a:srgbClr val="005F96"/>
    <a:srgbClr val="F2E9D5"/>
    <a:srgbClr val="003626"/>
    <a:srgbClr val="004832"/>
    <a:srgbClr val="004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73" autoAdjust="0"/>
    <p:restoredTop sz="95935" autoAdjust="0"/>
  </p:normalViewPr>
  <p:slideViewPr>
    <p:cSldViewPr snapToObjects="1">
      <p:cViewPr varScale="1">
        <p:scale>
          <a:sx n="111" d="100"/>
          <a:sy n="111" d="100"/>
        </p:scale>
        <p:origin x="112" y="452"/>
      </p:cViewPr>
      <p:guideLst>
        <p:guide orient="horz" pos="2160"/>
        <p:guide pos="5120"/>
        <p:guide orient="horz" pos="2593"/>
        <p:guide pos="46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404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well" userId="8c854f7f-d1d6-4058-999d-8d33c997d9fc" providerId="ADAL" clId="{CB6815D7-477B-474C-B0FF-F838A343A95E}"/>
    <pc:docChg chg="undo custSel addSld delSld modSld modSection">
      <pc:chgData name="David Cowell" userId="8c854f7f-d1d6-4058-999d-8d33c997d9fc" providerId="ADAL" clId="{CB6815D7-477B-474C-B0FF-F838A343A95E}" dt="2024-02-02T08:29:49.825" v="56" actId="1038"/>
      <pc:docMkLst>
        <pc:docMk/>
      </pc:docMkLst>
      <pc:sldChg chg="del">
        <pc:chgData name="David Cowell" userId="8c854f7f-d1d6-4058-999d-8d33c997d9fc" providerId="ADAL" clId="{CB6815D7-477B-474C-B0FF-F838A343A95E}" dt="2024-02-02T08:28:15.676" v="0" actId="47"/>
        <pc:sldMkLst>
          <pc:docMk/>
          <pc:sldMk cId="359647190" sldId="276"/>
        </pc:sldMkLst>
      </pc:sldChg>
      <pc:sldChg chg="del">
        <pc:chgData name="David Cowell" userId="8c854f7f-d1d6-4058-999d-8d33c997d9fc" providerId="ADAL" clId="{CB6815D7-477B-474C-B0FF-F838A343A95E}" dt="2024-02-02T08:28:15.676" v="0" actId="47"/>
        <pc:sldMkLst>
          <pc:docMk/>
          <pc:sldMk cId="1196184349" sldId="325"/>
        </pc:sldMkLst>
      </pc:sldChg>
      <pc:sldChg chg="add del mod modShow">
        <pc:chgData name="David Cowell" userId="8c854f7f-d1d6-4058-999d-8d33c997d9fc" providerId="ADAL" clId="{CB6815D7-477B-474C-B0FF-F838A343A95E}" dt="2024-02-02T08:28:34.785" v="3" actId="47"/>
        <pc:sldMkLst>
          <pc:docMk/>
          <pc:sldMk cId="648745211" sldId="332"/>
        </pc:sldMkLst>
      </pc:sldChg>
      <pc:sldChg chg="add del mod modShow">
        <pc:chgData name="David Cowell" userId="8c854f7f-d1d6-4058-999d-8d33c997d9fc" providerId="ADAL" clId="{CB6815D7-477B-474C-B0FF-F838A343A95E}" dt="2024-02-02T08:28:34.785" v="3" actId="47"/>
        <pc:sldMkLst>
          <pc:docMk/>
          <pc:sldMk cId="226769666" sldId="333"/>
        </pc:sldMkLst>
      </pc:sldChg>
      <pc:sldChg chg="add del mod modShow">
        <pc:chgData name="David Cowell" userId="8c854f7f-d1d6-4058-999d-8d33c997d9fc" providerId="ADAL" clId="{CB6815D7-477B-474C-B0FF-F838A343A95E}" dt="2024-02-02T08:28:34.785" v="3" actId="47"/>
        <pc:sldMkLst>
          <pc:docMk/>
          <pc:sldMk cId="1237518621" sldId="334"/>
        </pc:sldMkLst>
      </pc:sldChg>
      <pc:sldChg chg="add del mod modShow">
        <pc:chgData name="David Cowell" userId="8c854f7f-d1d6-4058-999d-8d33c997d9fc" providerId="ADAL" clId="{CB6815D7-477B-474C-B0FF-F838A343A95E}" dt="2024-02-02T08:28:34.785" v="3" actId="47"/>
        <pc:sldMkLst>
          <pc:docMk/>
          <pc:sldMk cId="2926316981" sldId="335"/>
        </pc:sldMkLst>
      </pc:sldChg>
      <pc:sldChg chg="add del mod modShow">
        <pc:chgData name="David Cowell" userId="8c854f7f-d1d6-4058-999d-8d33c997d9fc" providerId="ADAL" clId="{CB6815D7-477B-474C-B0FF-F838A343A95E}" dt="2024-02-02T08:28:34.785" v="3" actId="47"/>
        <pc:sldMkLst>
          <pc:docMk/>
          <pc:sldMk cId="939625286" sldId="336"/>
        </pc:sldMkLst>
      </pc:sldChg>
      <pc:sldChg chg="modSp mod">
        <pc:chgData name="David Cowell" userId="8c854f7f-d1d6-4058-999d-8d33c997d9fc" providerId="ADAL" clId="{CB6815D7-477B-474C-B0FF-F838A343A95E}" dt="2024-02-02T08:29:49.825" v="56" actId="1038"/>
        <pc:sldMkLst>
          <pc:docMk/>
          <pc:sldMk cId="1692062135" sldId="352"/>
        </pc:sldMkLst>
        <pc:spChg chg="mod">
          <ac:chgData name="David Cowell" userId="8c854f7f-d1d6-4058-999d-8d33c997d9fc" providerId="ADAL" clId="{CB6815D7-477B-474C-B0FF-F838A343A95E}" dt="2024-02-02T08:29:49.825" v="56" actId="1038"/>
          <ac:spMkLst>
            <pc:docMk/>
            <pc:sldMk cId="1692062135" sldId="352"/>
            <ac:spMk id="7" creationId="{5DFD15CF-2DF3-77D7-E642-C43083E36FB8}"/>
          </ac:spMkLst>
        </pc:spChg>
      </pc:sldChg>
      <pc:sldChg chg="addSp delSp modSp new mod chgLayout">
        <pc:chgData name="David Cowell" userId="8c854f7f-d1d6-4058-999d-8d33c997d9fc" providerId="ADAL" clId="{CB6815D7-477B-474C-B0FF-F838A343A95E}" dt="2024-02-02T08:29:09.202" v="52" actId="20577"/>
        <pc:sldMkLst>
          <pc:docMk/>
          <pc:sldMk cId="2995280066" sldId="357"/>
        </pc:sldMkLst>
        <pc:spChg chg="del mod ord">
          <ac:chgData name="David Cowell" userId="8c854f7f-d1d6-4058-999d-8d33c997d9fc" providerId="ADAL" clId="{CB6815D7-477B-474C-B0FF-F838A343A95E}" dt="2024-02-02T08:28:57.491" v="5" actId="700"/>
          <ac:spMkLst>
            <pc:docMk/>
            <pc:sldMk cId="2995280066" sldId="357"/>
            <ac:spMk id="2" creationId="{B1BCC7B2-AFF4-80BA-D055-543F272E959B}"/>
          </ac:spMkLst>
        </pc:spChg>
        <pc:spChg chg="del mod ord">
          <ac:chgData name="David Cowell" userId="8c854f7f-d1d6-4058-999d-8d33c997d9fc" providerId="ADAL" clId="{CB6815D7-477B-474C-B0FF-F838A343A95E}" dt="2024-02-02T08:28:57.491" v="5" actId="700"/>
          <ac:spMkLst>
            <pc:docMk/>
            <pc:sldMk cId="2995280066" sldId="357"/>
            <ac:spMk id="3" creationId="{49CFE475-6832-57B8-766F-DEC52E743B33}"/>
          </ac:spMkLst>
        </pc:spChg>
        <pc:spChg chg="add mod ord">
          <ac:chgData name="David Cowell" userId="8c854f7f-d1d6-4058-999d-8d33c997d9fc" providerId="ADAL" clId="{CB6815D7-477B-474C-B0FF-F838A343A95E}" dt="2024-02-02T08:29:09.202" v="52" actId="20577"/>
          <ac:spMkLst>
            <pc:docMk/>
            <pc:sldMk cId="2995280066" sldId="357"/>
            <ac:spMk id="4" creationId="{F77526EE-B7EF-C434-1169-E25A89C3BF7E}"/>
          </ac:spMkLst>
        </pc:spChg>
        <pc:spChg chg="add mod ord">
          <ac:chgData name="David Cowell" userId="8c854f7f-d1d6-4058-999d-8d33c997d9fc" providerId="ADAL" clId="{CB6815D7-477B-474C-B0FF-F838A343A95E}" dt="2024-02-02T08:28:57.491" v="5" actId="700"/>
          <ac:spMkLst>
            <pc:docMk/>
            <pc:sldMk cId="2995280066" sldId="357"/>
            <ac:spMk id="5" creationId="{4EF86FBC-D1C8-09AC-DB52-4627919AE1A4}"/>
          </ac:spMkLst>
        </pc:spChg>
        <pc:spChg chg="add mod ord">
          <ac:chgData name="David Cowell" userId="8c854f7f-d1d6-4058-999d-8d33c997d9fc" providerId="ADAL" clId="{CB6815D7-477B-474C-B0FF-F838A343A95E}" dt="2024-02-02T08:28:57.491" v="5" actId="700"/>
          <ac:spMkLst>
            <pc:docMk/>
            <pc:sldMk cId="2995280066" sldId="357"/>
            <ac:spMk id="6" creationId="{8C2D95B0-DFC1-A587-633E-FBD538ED35BF}"/>
          </ac:spMkLst>
        </pc:spChg>
        <pc:spChg chg="add mod ord">
          <ac:chgData name="David Cowell" userId="8c854f7f-d1d6-4058-999d-8d33c997d9fc" providerId="ADAL" clId="{CB6815D7-477B-474C-B0FF-F838A343A95E}" dt="2024-02-02T08:28:57.491" v="5" actId="700"/>
          <ac:spMkLst>
            <pc:docMk/>
            <pc:sldMk cId="2995280066" sldId="357"/>
            <ac:spMk id="7" creationId="{148E4882-AB2D-11CA-A24B-AF110AEA0FD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50496D1B-06CB-4EDB-B2B3-C7717F9B9D7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54645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E9ECBA5-E1CF-447D-A4E5-13ED89ABECBD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417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2364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6525" y="768350"/>
            <a:ext cx="6818313" cy="3836988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4F9DE02A-75A4-4133-99A7-09421AE8EAF8}" type="slidenum">
              <a:rPr lang="en-GB" altLang="en-US" sz="1300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5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3578673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6525" y="768350"/>
            <a:ext cx="6818313" cy="3836988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4F9DE02A-75A4-4133-99A7-09421AE8EAF8}" type="slidenum">
              <a:rPr lang="en-GB" altLang="en-US" sz="1300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57867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ELEC5566M Lab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7363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ltGray">
          <a:xfrm>
            <a:off x="121946" y="91459"/>
            <a:ext cx="14389683" cy="8048273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 dirty="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white">
          <a:xfrm>
            <a:off x="322015" y="1610037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569719" y="504926"/>
            <a:ext cx="780457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5999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 dirty="0">
                <a:solidFill>
                  <a:schemeClr val="bg1"/>
                </a:solidFill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500" dirty="0">
                <a:solidFill>
                  <a:schemeClr val="bg1"/>
                </a:solidFill>
              </a:rPr>
              <a:t>FACULTY OF ENGINEERING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8286" y="1808571"/>
            <a:ext cx="11684918" cy="506823"/>
          </a:xfr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1588" indent="0">
              <a:buNone/>
              <a:defRPr/>
            </a:lvl2pPr>
            <a:lvl3pPr marL="273044" indent="0">
              <a:buNone/>
              <a:defRPr/>
            </a:lvl3pPr>
            <a:lvl5pPr marL="811193" indent="0"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800" kern="0" dirty="0"/>
              <a:t>ELEC5566M: FPGA Design for System-on-Chip (SoC)</a:t>
            </a:r>
            <a:endParaRPr lang="en-US" altLang="en-US" kern="0" dirty="0"/>
          </a:p>
        </p:txBody>
      </p:sp>
      <p:pic>
        <p:nvPicPr>
          <p:cNvPr id="19" name="Picture 11" descr="LeedsUniWhite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559240" y="4211669"/>
            <a:ext cx="9061971" cy="365377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8287" y="2467024"/>
            <a:ext cx="12438539" cy="830997"/>
          </a:xfrm>
        </p:spPr>
        <p:txBody>
          <a:bodyPr anchor="ctr" anchorCtr="0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0101462" y="4211669"/>
            <a:ext cx="4057696" cy="365439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891" indent="-342891" algn="r">
              <a:buNone/>
              <a:defRPr lang="en-GB" kern="0" dirty="0">
                <a:solidFill>
                  <a:schemeClr val="bg1"/>
                </a:solidFill>
              </a:defRPr>
            </a:lvl1pPr>
          </a:lstStyle>
          <a:p>
            <a:pPr marL="0" lvl="0" indent="0" algn="r"/>
            <a:r>
              <a:rPr lang="en-GB" dirty="0"/>
              <a:t>Prof Steven Freear</a:t>
            </a:r>
          </a:p>
          <a:p>
            <a:pPr marL="0" lvl="0" indent="0" algn="r"/>
            <a:r>
              <a:rPr lang="en-GB" sz="1800" dirty="0"/>
              <a:t>s.freear@leeds.ac.uk</a:t>
            </a:r>
            <a:endParaRPr lang="en-GB" dirty="0"/>
          </a:p>
          <a:p>
            <a:pPr marL="0" lvl="0" indent="0" algn="r"/>
            <a:r>
              <a:rPr lang="en-GB" dirty="0"/>
              <a:t>Dr David Cowell</a:t>
            </a:r>
          </a:p>
          <a:p>
            <a:pPr marL="0" lvl="0" indent="0" algn="r"/>
            <a:r>
              <a:rPr lang="en-GB" sz="1800" dirty="0"/>
              <a:t>d.m.j.cowell@leeds.ac.uk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789792" y="1807394"/>
            <a:ext cx="1369367" cy="50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2pPr>
            <a:lvl3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3pPr>
            <a:lvl4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4pPr>
            <a:lvl5pPr>
              <a:defRPr lang="en-GB" kern="1200" dirty="0"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755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5" y="1842492"/>
            <a:ext cx="6765290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4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2" y="2732774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 dirty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78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2" y="2646349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2" y="6326326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82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37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36" y="751776"/>
            <a:ext cx="3578747" cy="7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1775"/>
            <a:ext cx="3571801" cy="776706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7233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8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139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61AD0A-CF43-5848-9CC3-1A0904E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825"/>
            <a:ext cx="2685494" cy="779642"/>
          </a:xfrm>
          <a:prstGeom prst="rect">
            <a:avLst/>
          </a:prstGeom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 dirty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0"/>
            <a:ext cx="13769388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4" y="6708383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655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85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0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3" y="1998738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9163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4" y="1842491"/>
            <a:ext cx="6765289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1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3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3" y="2732773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31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 dirty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347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1" y="2646348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1" y="6326325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06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54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3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587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8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ltGray">
          <a:xfrm>
            <a:off x="569723" y="312483"/>
            <a:ext cx="10809409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800" dirty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952" y="5289307"/>
            <a:ext cx="12438539" cy="163480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952" y="3488729"/>
            <a:ext cx="12438539" cy="180057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900"/>
            </a:lvl2pPr>
            <a:lvl3pPr marL="914377" indent="0">
              <a:buNone/>
              <a:defRPr sz="1600"/>
            </a:lvl3pPr>
            <a:lvl4pPr marL="1371566" indent="0">
              <a:buNone/>
              <a:defRPr sz="1500"/>
            </a:lvl4pPr>
            <a:lvl5pPr marL="1828754" indent="0">
              <a:buNone/>
              <a:defRPr sz="1500"/>
            </a:lvl5pPr>
            <a:lvl6pPr marL="2285943" indent="0">
              <a:buNone/>
              <a:defRPr sz="1500"/>
            </a:lvl6pPr>
            <a:lvl7pPr marL="2743131" indent="0">
              <a:buNone/>
              <a:defRPr sz="1500"/>
            </a:lvl7pPr>
            <a:lvl8pPr marL="3200320" indent="0">
              <a:buNone/>
              <a:defRPr sz="1500"/>
            </a:lvl8pPr>
            <a:lvl9pPr marL="3657509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4017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814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087" y="1998739"/>
            <a:ext cx="6623219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6195" y="1998739"/>
            <a:ext cx="6623216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0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680" y="1842492"/>
            <a:ext cx="6465703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680" y="2610354"/>
            <a:ext cx="6465703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468244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3657" y="2610354"/>
            <a:ext cx="6468244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084" y="312841"/>
            <a:ext cx="9532214" cy="107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30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41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 dirty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  <a:r>
              <a:rPr lang="en-GB" altLang="en-US" sz="1320" b="0" i="0" baseline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 AND </a:t>
            </a: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PHYSICAL SCIENCES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1"/>
            <a:ext cx="13769387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5" y="6708384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0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5" y="1998740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5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40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2" y="1998740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241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121946" y="91459"/>
            <a:ext cx="14389683" cy="1510957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 dirty="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666" y="1966340"/>
            <a:ext cx="13490327" cy="589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2"/>
            <a:r>
              <a:rPr lang="en-US" altLang="en-US" dirty="0"/>
              <a:t>Second level</a:t>
            </a:r>
          </a:p>
          <a:p>
            <a:pPr lvl="3"/>
            <a:r>
              <a:rPr lang="en-US" altLang="en-US" dirty="0"/>
              <a:t>Third level</a:t>
            </a:r>
          </a:p>
          <a:p>
            <a:pPr lvl="4"/>
            <a:r>
              <a:rPr lang="en-US" altLang="en-US" dirty="0"/>
              <a:t>Fourth level</a:t>
            </a:r>
            <a:endParaRPr lang="en-GB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723" y="312483"/>
            <a:ext cx="95315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white">
          <a:xfrm>
            <a:off x="322015" y="1920611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0487396" y="7691970"/>
            <a:ext cx="3414501" cy="57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500" smtClean="0"/>
              <a:pPr algn="r" eaLnBrk="1" hangingPunct="1">
                <a:defRPr/>
              </a:pPr>
              <a:t>‹#›</a:t>
            </a:fld>
            <a:endParaRPr lang="en-GB" altLang="en-US" sz="1500" dirty="0"/>
          </a:p>
        </p:txBody>
      </p:sp>
      <p:pic>
        <p:nvPicPr>
          <p:cNvPr id="10" name="Picture 11" descr="LeedsUniWhit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77" r:id="rId4"/>
    <p:sldLayoutId id="2147483678" r:id="rId5"/>
    <p:sldLayoutId id="2147483679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71456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2pPr>
      <a:lvl3pPr marL="542912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3pPr>
      <a:lvl4pPr marL="809605" indent="-265107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4pPr>
      <a:lvl5pPr marL="1081061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5pPr>
      <a:lvl6pPr marL="1538250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6pPr>
      <a:lvl7pPr marL="1995438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7pPr>
      <a:lvl8pPr marL="2452627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8pPr>
      <a:lvl9pPr marL="2909815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1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 dirty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5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0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 dirty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electronics@leeds.ac.uk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2094" y="2099370"/>
            <a:ext cx="13769388" cy="2736304"/>
          </a:xfrm>
        </p:spPr>
        <p:txBody>
          <a:bodyPr/>
          <a:lstStyle/>
          <a:p>
            <a:br>
              <a:rPr lang="en-GB" sz="2400" dirty="0"/>
            </a:br>
            <a:br>
              <a:rPr lang="en-GB" dirty="0"/>
            </a:br>
            <a:r>
              <a:rPr lang="en-GB" dirty="0"/>
              <a:t>ELEC5566M - FPGA Design for System-on-Chip</a:t>
            </a:r>
            <a:br>
              <a:rPr lang="en-GB" dirty="0"/>
            </a:br>
            <a:r>
              <a:rPr lang="en-GB" sz="2400" dirty="0"/>
              <a:t>Prof. Steven Freear		Module Leader    	s.freear@leeds.ac.uk</a:t>
            </a:r>
            <a:br>
              <a:rPr lang="en-GB" sz="2400" dirty="0"/>
            </a:br>
            <a:br>
              <a:rPr lang="en-GB" sz="2400" dirty="0"/>
            </a:br>
            <a:r>
              <a:rPr lang="en-GB" dirty="0"/>
              <a:t>ELEC5620M - Embedded Microprocessor System Design</a:t>
            </a:r>
            <a:br>
              <a:rPr lang="en-GB" dirty="0"/>
            </a:br>
            <a:r>
              <a:rPr lang="en-GB" sz="2400" dirty="0" err="1"/>
              <a:t>Dr.</a:t>
            </a:r>
            <a:r>
              <a:rPr lang="en-GB" sz="2400" dirty="0"/>
              <a:t> David Cowell         		Module Leader     	d.m.j.cowell@leeds.ac.uk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2094" y="6131818"/>
            <a:ext cx="13769388" cy="1296144"/>
          </a:xfrm>
        </p:spPr>
        <p:txBody>
          <a:bodyPr/>
          <a:lstStyle/>
          <a:p>
            <a:pPr lvl="0"/>
            <a:r>
              <a:rPr lang="en-GB" dirty="0"/>
              <a:t> 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B9B513C-7059-6D8C-76A5-ECC6F2FC2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94" y="5691624"/>
            <a:ext cx="13769388" cy="1445591"/>
          </a:xfrm>
        </p:spPr>
        <p:txBody>
          <a:bodyPr/>
          <a:lstStyle/>
          <a:p>
            <a:r>
              <a:rPr lang="en-GB" sz="3200" dirty="0"/>
              <a:t>Joint Module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4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DE7EEE-719B-70CE-AB20-666019BD42E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5861272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Actions communicated in Lectures – Attend lectures!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General Announcements via Minerva – Interact with Minerva!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Some personal emails – Check emails!</a:t>
            </a:r>
          </a:p>
          <a:p>
            <a:pPr algn="ctr"/>
            <a:r>
              <a:rPr lang="en-GB" u="sng" dirty="0"/>
              <a:t>We promise to communicate all key events when</a:t>
            </a:r>
            <a:br>
              <a:rPr lang="en-GB" u="sng" dirty="0"/>
            </a:br>
            <a:r>
              <a:rPr lang="en-GB" u="sng" dirty="0"/>
              <a:t>you need to know about, consider or action them.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PLEASE DO NOT WORRY ABOUT…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/>
              <a:t>When will….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/>
              <a:t>I have not received…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/>
              <a:t>I heard this from…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A3B87-824F-5BB4-DAAF-1162FF45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49838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7429EF7-9FCE-837B-3D12-54099BF1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59" y="1998663"/>
            <a:ext cx="11669408" cy="54975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62CA5A-2DF3-DB3F-E8CF-FB0CD67E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ELEC5566M</a:t>
            </a:r>
            <a:br>
              <a:rPr lang="en-GB" dirty="0"/>
            </a:br>
            <a:r>
              <a:rPr lang="en-GB" dirty="0"/>
              <a:t>Module Information &gt; Module Reading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9D102-5A2B-B8A3-6DDA-068D3240E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28"/>
          <a:stretch/>
        </p:blipFill>
        <p:spPr>
          <a:xfrm>
            <a:off x="3500363" y="2339659"/>
            <a:ext cx="8485701" cy="5051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3F9DC-82E2-4A80-5650-8E280372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4"/>
          <a:stretch/>
        </p:blipFill>
        <p:spPr>
          <a:xfrm>
            <a:off x="5710701" y="4891563"/>
            <a:ext cx="8485701" cy="2812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9E1C1B5-A268-6B89-B72A-312EBA85B0CA}"/>
              </a:ext>
            </a:extLst>
          </p:cNvPr>
          <p:cNvSpPr/>
          <p:nvPr/>
        </p:nvSpPr>
        <p:spPr bwMode="auto">
          <a:xfrm>
            <a:off x="4802770" y="3611538"/>
            <a:ext cx="1293230" cy="462784"/>
          </a:xfrm>
          <a:prstGeom prst="ellipse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09E7F1-5A42-1E45-31D8-2557C5FBD6A8}"/>
              </a:ext>
            </a:extLst>
          </p:cNvPr>
          <p:cNvSpPr/>
          <p:nvPr/>
        </p:nvSpPr>
        <p:spPr bwMode="auto">
          <a:xfrm>
            <a:off x="6956747" y="6131818"/>
            <a:ext cx="1293230" cy="462784"/>
          </a:xfrm>
          <a:prstGeom prst="ellipse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BB913F-A8A7-CC6D-4829-3EE028F789B1}"/>
              </a:ext>
            </a:extLst>
          </p:cNvPr>
          <p:cNvSpPr/>
          <p:nvPr/>
        </p:nvSpPr>
        <p:spPr bwMode="auto">
          <a:xfrm>
            <a:off x="6956747" y="7325218"/>
            <a:ext cx="1293230" cy="462784"/>
          </a:xfrm>
          <a:prstGeom prst="ellipse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1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013700-92FB-A4B3-6BD1-BBDF7A9DA4D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764059" y="1998663"/>
            <a:ext cx="11669408" cy="5497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73C067-2277-13B0-1BAD-1FAD0E64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ELEC5620M</a:t>
            </a:r>
            <a:br>
              <a:rPr lang="en-GB" dirty="0"/>
            </a:br>
            <a:r>
              <a:rPr lang="en-GB" dirty="0"/>
              <a:t>Module Information &gt; Module Reading List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10E652-2400-A4AD-3505-537A28B7C5C3}"/>
              </a:ext>
            </a:extLst>
          </p:cNvPr>
          <p:cNvSpPr/>
          <p:nvPr/>
        </p:nvSpPr>
        <p:spPr bwMode="auto">
          <a:xfrm>
            <a:off x="1200544" y="6491858"/>
            <a:ext cx="2160240" cy="648072"/>
          </a:xfrm>
          <a:prstGeom prst="ellipse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E9FD4F-6871-CFB2-E3AA-686508540504}"/>
              </a:ext>
            </a:extLst>
          </p:cNvPr>
          <p:cNvGrpSpPr/>
          <p:nvPr/>
        </p:nvGrpSpPr>
        <p:grpSpPr>
          <a:xfrm>
            <a:off x="3500363" y="3264779"/>
            <a:ext cx="10169064" cy="3036819"/>
            <a:chOff x="4220443" y="3527047"/>
            <a:chExt cx="9059539" cy="27054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EE5F65-C857-E4A3-0376-EDC6879F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0443" y="3527047"/>
              <a:ext cx="9059539" cy="2705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DC5A769-656C-8B26-0E88-A6D161E8C95F}"/>
                </a:ext>
              </a:extLst>
            </p:cNvPr>
            <p:cNvSpPr/>
            <p:nvPr/>
          </p:nvSpPr>
          <p:spPr bwMode="auto">
            <a:xfrm>
              <a:off x="6812731" y="4423383"/>
              <a:ext cx="1152128" cy="412291"/>
            </a:xfrm>
            <a:prstGeom prst="ellipse">
              <a:avLst/>
            </a:prstGeom>
            <a:noFill/>
            <a:ln w="57150"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5DC216-C5DF-B398-B928-2CF485EF94B0}"/>
                </a:ext>
              </a:extLst>
            </p:cNvPr>
            <p:cNvSpPr/>
            <p:nvPr/>
          </p:nvSpPr>
          <p:spPr bwMode="auto">
            <a:xfrm>
              <a:off x="10471246" y="5699770"/>
              <a:ext cx="1152128" cy="412291"/>
            </a:xfrm>
            <a:prstGeom prst="ellipse">
              <a:avLst/>
            </a:prstGeom>
            <a:noFill/>
            <a:ln w="57150"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radeGothic L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6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Minerva Units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69E76-3C07-2938-5C5B-81067A992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57" y="2375926"/>
            <a:ext cx="1297486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9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Each unit notes contains pre-read material – read these before attempting the technical tasks.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Each unit contains multiple technical tasks – Complete them all</a:t>
            </a:r>
          </a:p>
          <a:p>
            <a:pPr marL="701557" lvl="1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There is a lot to cover in each unit - think about time management.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You are recommended to keep a hardcopy lab book.</a:t>
            </a:r>
          </a:p>
          <a:p>
            <a:pPr lvl="2"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The lab book is not assessed, but good practice.</a:t>
            </a:r>
          </a:p>
          <a:p>
            <a:pPr lvl="2"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You will need to refer back to previous work.</a:t>
            </a:r>
          </a:p>
          <a:p>
            <a:pPr lvl="2"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You can use your lab book during the assessments.</a:t>
            </a:r>
          </a:p>
          <a:p>
            <a:pPr lvl="3"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Please note that you cannot bring other lab books, loose leaf notes or text books to the assessment.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Unit technical work</a:t>
            </a:r>
          </a:p>
        </p:txBody>
      </p:sp>
    </p:spTree>
    <p:extLst>
      <p:ext uri="{BB962C8B-B14F-4D97-AF65-F5344CB8AC3E}">
        <p14:creationId xmlns:p14="http://schemas.microsoft.com/office/powerpoint/2010/main" val="218506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altLang="en-US" dirty="0">
                <a:ea typeface="Lucida Sans Unicode" panose="020B0602030504020204" pitchFamily="34" charset="0"/>
              </a:rPr>
            </a:br>
            <a:r>
              <a:rPr lang="en-GB" altLang="en-US" dirty="0">
                <a:ea typeface="Lucida Sans Unicode" panose="020B0602030504020204" pitchFamily="34" charset="0"/>
              </a:rPr>
              <a:t>Minerva &gt; Module Information &gt; Module Structure &gt; Weekly Tasks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4C0D3-47C8-306D-A142-D1698CA7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97" y="1824393"/>
            <a:ext cx="7353380" cy="63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5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B93FF8B-487B-982B-3655-F0A827932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7F18F-24C4-8E57-A4A9-B4D6E73C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DFB2A4-E1C8-4620-551C-BADF063E00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5486FA-9960-EC5F-6AE6-28EBF5493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74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B507A-2183-EC1A-53DE-058B014E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Summative Assessment</a:t>
            </a:r>
            <a:br>
              <a:rPr lang="en-GB" dirty="0"/>
            </a:br>
            <a:r>
              <a:rPr lang="en-GB" dirty="0"/>
              <a:t>Minerva &gt; Assessment and Feedback &gt; Assessment Information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E7300D-53A9-0164-D943-72EA7ABC402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AC79A6-9588-9528-F2F3-FB05F6D2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2" y="1811338"/>
            <a:ext cx="14455775" cy="59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31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Written Assignment individual – do not work in groups!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Mini-project – groups of 4 – sign up process will be communicated later.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Written Assignment and Mini-Project</a:t>
            </a:r>
          </a:p>
          <a:p>
            <a:pPr marL="701557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Technical reports submitted via Turnitin - Do NOT plagiarise!</a:t>
            </a:r>
          </a:p>
          <a:p>
            <a:pPr marL="701557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Code submitted via GitHub Classrooms - Similarity checks used (e.g. MOSS etc). – Do NOT plagiarise!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Mini-Project – also submit PowerPoint slides and viva of working project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Marking rubrics are provided with each assessment – read them!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Summative Assessment</a:t>
            </a:r>
            <a:br>
              <a:rPr lang="en-GB" dirty="0"/>
            </a:br>
            <a:r>
              <a:rPr lang="en-GB" dirty="0"/>
              <a:t>Written Assignment and Mini-Project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9C917-E8E3-7D5F-D2B5-BD1117F4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1" y="5737233"/>
            <a:ext cx="13581483" cy="30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5AA12C-062A-2886-A650-B4D36D963B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Standard 5% per day (or part of) penalty for late submission</a:t>
            </a:r>
          </a:p>
          <a:p>
            <a:pPr marL="701557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Provisional scores on Minerva do not include any penalties – these are applied separately.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u="sng" dirty="0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u="sng" dirty="0"/>
              <a:t>Module staff cannot give any extensions</a:t>
            </a:r>
          </a:p>
          <a:p>
            <a:pPr marL="701557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Request extensions from Student Support Office (SSO) (</a:t>
            </a:r>
            <a:r>
              <a:rPr lang="en-GB" dirty="0">
                <a:hlinkClick r:id="rId2"/>
              </a:rPr>
              <a:t>electronics@leeds.ac.uk</a:t>
            </a:r>
            <a:r>
              <a:rPr lang="en-GB" dirty="0"/>
              <a:t>) </a:t>
            </a:r>
            <a:r>
              <a:rPr lang="en-GB" u="sng" dirty="0"/>
              <a:t>before</a:t>
            </a:r>
            <a:r>
              <a:rPr lang="en-GB" dirty="0"/>
              <a:t> the deadline.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4B7DD2-3219-BB9E-39C1-305806A7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Summative Assessment</a:t>
            </a:r>
            <a:br>
              <a:rPr lang="en-GB" dirty="0"/>
            </a:br>
            <a:r>
              <a:rPr lang="en-GB" dirty="0"/>
              <a:t>Late submission and extensions</a:t>
            </a:r>
          </a:p>
        </p:txBody>
      </p:sp>
    </p:spTree>
    <p:extLst>
      <p:ext uri="{BB962C8B-B14F-4D97-AF65-F5344CB8AC3E}">
        <p14:creationId xmlns:p14="http://schemas.microsoft.com/office/powerpoint/2010/main" val="126175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Clipping"/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2661" y="1998663"/>
            <a:ext cx="7583491" cy="549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System on Chip (SoC)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6188" y="7583098"/>
            <a:ext cx="16209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Source:</a:t>
            </a:r>
          </a:p>
          <a:p>
            <a:r>
              <a:rPr lang="en-GB" sz="1100"/>
              <a:t>DE1-SoC User Manual</a:t>
            </a:r>
          </a:p>
          <a:p>
            <a:r>
              <a:rPr lang="en-GB" sz="1100"/>
              <a:t>2015.08.05</a:t>
            </a:r>
          </a:p>
        </p:txBody>
      </p:sp>
    </p:spTree>
    <p:extLst>
      <p:ext uri="{BB962C8B-B14F-4D97-AF65-F5344CB8AC3E}">
        <p14:creationId xmlns:p14="http://schemas.microsoft.com/office/powerpoint/2010/main" val="378000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ea typeface="Lucida Sans Unicode" panose="020B0602030504020204" pitchFamily="34" charset="0"/>
              </a:rPr>
              <a:t>There is no large final exam!</a:t>
            </a:r>
          </a:p>
          <a:p>
            <a:pPr marL="701557" lvl="1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ea typeface="Lucida Sans Unicode" panose="020B0602030504020204" pitchFamily="34" charset="0"/>
              </a:rPr>
              <a:t>15 credit module = 150 nominal hours / 8 weeks = 18.75 hrs / week = 3.75 hrs / working day.</a:t>
            </a:r>
          </a:p>
          <a:p>
            <a:pPr marL="701557" lvl="1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ea typeface="Lucida Sans Unicode" panose="020B0602030504020204" pitchFamily="34" charset="0"/>
              </a:rPr>
              <a:t>You need to manage your own time - Balance this module with other commitments.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ea typeface="Lucida Sans Unicode" panose="020B0602030504020204" pitchFamily="34" charset="0"/>
              </a:rPr>
              <a:t>Unit Technical Tasks </a:t>
            </a:r>
          </a:p>
          <a:p>
            <a:pPr marL="701557" lvl="1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ea typeface="Lucida Sans Unicode" panose="020B0602030504020204" pitchFamily="34" charset="0"/>
              </a:rPr>
              <a:t>Do not spend too much time on one task or assignment to the detriment of other tasks or modules.</a:t>
            </a:r>
          </a:p>
          <a:p>
            <a:pPr marL="701557" lvl="1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ea typeface="Lucida Sans Unicode" panose="020B0602030504020204" pitchFamily="34" charset="0"/>
              </a:rPr>
              <a:t>Be up to date with module study and tasks for be prepared when assignments are set.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ea typeface="Lucida Sans Unicode" panose="020B0602030504020204" pitchFamily="34" charset="0"/>
              </a:rPr>
              <a:t>Assignments</a:t>
            </a:r>
          </a:p>
          <a:p>
            <a:pPr marL="701557" lvl="1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ea typeface="Lucida Sans Unicode" panose="020B0602030504020204" pitchFamily="34" charset="0"/>
              </a:rPr>
              <a:t>You may not be able to answer all parts of the assignment by the deadline. </a:t>
            </a:r>
          </a:p>
          <a:p>
            <a:pPr marL="701557" lvl="1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ea typeface="Lucida Sans Unicode" panose="020B0602030504020204" pitchFamily="34" charset="0"/>
              </a:rPr>
              <a:t>Meet the deadline [professional engineer].</a:t>
            </a:r>
          </a:p>
        </p:txBody>
      </p:sp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ea typeface="Lucida Sans Unicode" panose="020B0602030504020204" pitchFamily="34" charset="0"/>
              </a:rPr>
              <a:t>How much time should I spend on these modules?</a:t>
            </a:r>
          </a:p>
        </p:txBody>
      </p:sp>
    </p:spTree>
    <p:extLst>
      <p:ext uri="{BB962C8B-B14F-4D97-AF65-F5344CB8AC3E}">
        <p14:creationId xmlns:p14="http://schemas.microsoft.com/office/powerpoint/2010/main" val="2617546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E4B5B79-6287-7AD4-E519-14DD6553C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D053A9-5B8A-A9BC-2B68-F74953C7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F4F18-E643-B4F2-B581-E2BD99246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504C3-D9A4-B263-65A7-D5197A4245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98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D468C1-DED4-A1B2-92BB-95A219BA450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9"/>
            <a:ext cx="6760211" cy="2117650"/>
          </a:xfrm>
          <a:ln w="76200">
            <a:solidFill>
              <a:srgbClr val="2A5A6C"/>
            </a:solidFill>
          </a:ln>
        </p:spPr>
        <p:txBody>
          <a:bodyPr anchor="ctr"/>
          <a:lstStyle/>
          <a:p>
            <a:pPr algn="ctr"/>
            <a:r>
              <a:rPr lang="en-GB" sz="3600" dirty="0"/>
              <a:t>ELEC5566M </a:t>
            </a:r>
            <a:r>
              <a:rPr lang="en-GB" sz="3600" dirty="0">
                <a:solidFill>
                  <a:srgbClr val="FF0000"/>
                </a:solidFill>
              </a:rPr>
              <a:t>ONLY</a:t>
            </a:r>
            <a:br>
              <a:rPr lang="en-GB" sz="3600" dirty="0">
                <a:solidFill>
                  <a:srgbClr val="FF0000"/>
                </a:solidFill>
              </a:rPr>
            </a:br>
            <a:r>
              <a:rPr lang="en-GB" b="0" dirty="0"/>
              <a:t>Intel Quartus Lite 22.1</a:t>
            </a:r>
            <a:br>
              <a:rPr lang="en-GB" b="0" dirty="0"/>
            </a:br>
            <a:r>
              <a:rPr lang="en-GB" b="0" dirty="0"/>
              <a:t>Mentor ModelSim 2020.1</a:t>
            </a:r>
            <a:br>
              <a:rPr lang="en-GB" b="0" dirty="0"/>
            </a:br>
            <a:r>
              <a:rPr lang="en-GB" b="0" dirty="0"/>
              <a:t>GitHub Desktop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4FB46-ED71-0E9F-B9EB-6CAA7B0F0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3" y="1998738"/>
            <a:ext cx="6762267" cy="2117651"/>
          </a:xfrm>
          <a:ln w="76200">
            <a:solidFill>
              <a:srgbClr val="2A5A6C"/>
            </a:solidFill>
          </a:ln>
        </p:spPr>
        <p:txBody>
          <a:bodyPr anchor="ctr"/>
          <a:lstStyle/>
          <a:p>
            <a:pPr algn="ctr"/>
            <a:r>
              <a:rPr lang="en-GB" sz="3600" dirty="0"/>
              <a:t>ELEC5620M </a:t>
            </a:r>
            <a:r>
              <a:rPr lang="en-GB" sz="3600" dirty="0">
                <a:solidFill>
                  <a:srgbClr val="FF0000"/>
                </a:solidFill>
              </a:rPr>
              <a:t>ONLY</a:t>
            </a:r>
            <a:br>
              <a:rPr lang="en-GB" sz="3600" dirty="0">
                <a:solidFill>
                  <a:srgbClr val="FF0000"/>
                </a:solidFill>
              </a:rPr>
            </a:br>
            <a:r>
              <a:rPr lang="en-GB" b="0" dirty="0"/>
              <a:t>Arm Development Studio 2022.2</a:t>
            </a:r>
            <a:br>
              <a:rPr lang="en-GB" b="0" dirty="0"/>
            </a:br>
            <a:r>
              <a:rPr lang="en-GB" b="0" dirty="0"/>
              <a:t>Intel Quartus </a:t>
            </a:r>
            <a:r>
              <a:rPr lang="en-GB" b="0" u="sng" dirty="0"/>
              <a:t>Programmer 22.1</a:t>
            </a:r>
            <a:br>
              <a:rPr lang="en-GB" b="0" dirty="0"/>
            </a:br>
            <a:r>
              <a:rPr lang="en-GB" b="0" dirty="0"/>
              <a:t>GitHub Desktop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1F4ECCD-4E7A-5863-C937-CFDD72B3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adeGothic LT CondEighteen" panose="02000606020000020004" pitchFamily="2" charset="0"/>
              </a:rPr>
              <a:t>Minerva &gt; Software Installation</a:t>
            </a:r>
            <a:endParaRPr lang="en-GB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371EEEE-906C-01AD-00B0-B9C72436A0F7}"/>
              </a:ext>
            </a:extLst>
          </p:cNvPr>
          <p:cNvSpPr txBox="1">
            <a:spLocks/>
          </p:cNvSpPr>
          <p:nvPr/>
        </p:nvSpPr>
        <p:spPr>
          <a:xfrm>
            <a:off x="432094" y="4331618"/>
            <a:ext cx="13764308" cy="3600400"/>
          </a:xfrm>
          <a:prstGeom prst="rect">
            <a:avLst/>
          </a:prstGeom>
          <a:ln w="76200">
            <a:solidFill>
              <a:srgbClr val="2A5A6C"/>
            </a:solidFill>
          </a:ln>
        </p:spPr>
        <p:txBody>
          <a:bodyPr anchor="ctr"/>
          <a:lstStyle>
            <a:lvl1pPr marL="0" indent="0" algn="l" rtl="0" eaLnBrk="1" fontAlgn="base" hangingPunct="1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 marL="24435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 marL="488714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 marL="728784" indent="-238642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 marL="973141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 marL="1384690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>
                <a:solidFill>
                  <a:schemeClr val="tx1"/>
                </a:solidFill>
                <a:latin typeface="+mn-lt"/>
              </a:defRPr>
            </a:lvl6pPr>
            <a:lvl7pPr marL="1796239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7pPr>
            <a:lvl8pPr marL="220778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8pPr>
            <a:lvl9pPr marL="2619336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GB" sz="3600" kern="0" dirty="0"/>
              <a:t>ELEC5566M </a:t>
            </a:r>
            <a:r>
              <a:rPr lang="en-GB" sz="3600" kern="0" dirty="0">
                <a:solidFill>
                  <a:srgbClr val="FF0000"/>
                </a:solidFill>
              </a:rPr>
              <a:t>AND</a:t>
            </a:r>
            <a:r>
              <a:rPr lang="en-GB" sz="3600" kern="0" dirty="0"/>
              <a:t> ELEC5620M</a:t>
            </a:r>
            <a:br>
              <a:rPr lang="en-GB" sz="3600" kern="0" dirty="0"/>
            </a:br>
            <a:r>
              <a:rPr lang="en-GB" b="0" dirty="0"/>
              <a:t>Intel Quartus Lite 22.1</a:t>
            </a:r>
            <a:br>
              <a:rPr lang="en-GB" b="0" dirty="0"/>
            </a:br>
            <a:r>
              <a:rPr lang="en-GB" b="0" dirty="0"/>
              <a:t>Mentor ModelSim 2020.1</a:t>
            </a:r>
            <a:br>
              <a:rPr lang="en-GB" b="0" dirty="0"/>
            </a:br>
            <a:r>
              <a:rPr lang="en-GB" b="0" dirty="0"/>
              <a:t>Arm Development Studio 2022.2</a:t>
            </a:r>
            <a:br>
              <a:rPr lang="en-GB" b="0" dirty="0"/>
            </a:br>
            <a:r>
              <a:rPr lang="en-GB" b="0" dirty="0"/>
              <a:t>GitHub Desktop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DO NOT INSTALL QUARTUS PROGRAMMER 22.1!</a:t>
            </a:r>
          </a:p>
        </p:txBody>
      </p:sp>
    </p:spTree>
    <p:extLst>
      <p:ext uri="{BB962C8B-B14F-4D97-AF65-F5344CB8AC3E}">
        <p14:creationId xmlns:p14="http://schemas.microsoft.com/office/powerpoint/2010/main" val="2867388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A14B0A-5D7F-4484-BBE0-DD8340E9BAD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Install the correct software packages based on module enrolment.</a:t>
            </a:r>
            <a:endParaRPr lang="en-GB" b="0" dirty="0"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DO NOT install the latest versions.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ELEC5566M – No license needed.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ELEC5620M – Arm Development Studio networked license available via VPN.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Please follow Installation Instructions carefully from </a:t>
            </a:r>
            <a:r>
              <a:rPr lang="en-GB" dirty="0">
                <a:latin typeface="TradeGothic LT CondEighteen" panose="02000606020000020004" pitchFamily="2" charset="0"/>
              </a:rPr>
              <a:t>Minerva &gt; Software Installation</a:t>
            </a:r>
            <a:endParaRPr lang="en-GB" dirty="0"/>
          </a:p>
          <a:p>
            <a:pPr marL="701557" lvl="1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We are all engineers and don’t like to follow instructions</a:t>
            </a:r>
            <a:br>
              <a:rPr lang="en-GB" dirty="0"/>
            </a:br>
            <a:r>
              <a:rPr lang="en-GB" dirty="0"/>
              <a:t>BUT this is not a phone app with a one click installation</a:t>
            </a:r>
          </a:p>
          <a:p>
            <a:pPr marL="701557" lvl="1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radeGothic LT CondEighteen" panose="02000606020000020004" pitchFamily="2" charset="0"/>
              </a:rPr>
              <a:t>In the instructions pay attention to file paths, usernames etc (only ASCII characters – no spaces)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Windows – Full instructions and support for installation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macOS x86 – Installed via Windows running on Bootcamp or Virtual Machine</a:t>
            </a:r>
            <a:r>
              <a:rPr lang="en-GB" sz="1800" dirty="0"/>
              <a:t> (e.g. VMWare Fusion)</a:t>
            </a:r>
          </a:p>
          <a:p>
            <a:pPr marL="701557" lvl="1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Installation notes for VMWare Fusion method are provided on Minerva.</a:t>
            </a:r>
          </a:p>
          <a:p>
            <a:pPr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/>
              <a:t>	Note: The software is not currently directly compatible with M series processor Apple computers.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Linux – Install packages are available from Intel and Arm</a:t>
            </a:r>
          </a:p>
          <a:p>
            <a:pPr marL="701557" lvl="1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Untested and no support available – You are on your own, but this is probably why you use Linux!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926088-57A8-4290-B692-25143138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Installation</a:t>
            </a:r>
          </a:p>
        </p:txBody>
      </p:sp>
    </p:spTree>
    <p:extLst>
      <p:ext uri="{BB962C8B-B14F-4D97-AF65-F5344CB8AC3E}">
        <p14:creationId xmlns:p14="http://schemas.microsoft.com/office/powerpoint/2010/main" val="4258996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744513E-9B17-6B3B-1006-DE8645EA5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B355AE-6F45-8409-CA26-624197AA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4FBB50-4CB4-6ABF-479B-986EAAAF1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827376-ACAA-ED73-DAF0-39A3E7CC3C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54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Minerva &gt; General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95F22-9EFD-0DE8-5C6E-F5138D2F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5" y="1960521"/>
            <a:ext cx="11377264" cy="60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71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CDADE7-D03A-353E-EA8A-A174C3C9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Minerva &gt; General Resources &gt; Lab Resources on GitHub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F1C4C803-FEE2-E16A-47AF-7BC3734E2206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2017268"/>
            <a:ext cx="6761163" cy="5460301"/>
          </a:xfrm>
        </p:spPr>
      </p:pic>
      <p:pic>
        <p:nvPicPr>
          <p:cNvPr id="23" name="Content Placeholder 19">
            <a:extLst>
              <a:ext uri="{FF2B5EF4-FFF2-40B4-BE49-F238E27FC236}">
                <a16:creationId xmlns:a16="http://schemas.microsoft.com/office/drawing/2014/main" id="{4C26E07E-E1BD-6CF6-5AC5-AF58895686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35850" y="2016627"/>
            <a:ext cx="6762750" cy="54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22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CDADE7-D03A-353E-EA8A-A174C3C9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Minerva &gt; General Resources &gt;</a:t>
            </a:r>
            <a:br>
              <a:rPr lang="en-GB"/>
            </a:br>
            <a:r>
              <a:rPr lang="en-GB" b="1"/>
              <a:t>DE1-SoC Development Kit Manuals, Schematics and Datasheets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5726B-5571-46DC-F416-7B20ECCB6FD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E5F06-4949-35EA-A668-520231F4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818" y="3434576"/>
            <a:ext cx="4793690" cy="3084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D8228F-82E2-8037-3765-B4748142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232" y="4295349"/>
            <a:ext cx="2357766" cy="298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5FBA7-5C19-B3FC-5901-99E696387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" t="1188" r="3144"/>
          <a:stretch/>
        </p:blipFill>
        <p:spPr>
          <a:xfrm>
            <a:off x="432094" y="1998737"/>
            <a:ext cx="3278459" cy="3789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CC0BB4-DAF8-2758-4D1E-0DBA9D49CB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1" t="2914" r="3540"/>
          <a:stretch/>
        </p:blipFill>
        <p:spPr>
          <a:xfrm>
            <a:off x="8843122" y="1998737"/>
            <a:ext cx="3278459" cy="397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608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4D7B039-021F-C653-FF91-28E5F28739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05BE27-DA8F-23CB-E1C9-93D2E884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808C0A-700B-AD90-7D42-3FB210E293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65F0DD-307E-B947-4D22-7A3334DDE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616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Each student is </a:t>
            </a:r>
            <a:r>
              <a:rPr lang="en-GB" u="sng"/>
              <a:t>loaned</a:t>
            </a:r>
            <a:r>
              <a:rPr lang="en-GB"/>
              <a:t> a DE1-SoC Kit in Unit 3</a:t>
            </a:r>
            <a:br>
              <a:rPr lang="en-GB"/>
            </a:br>
            <a:r>
              <a:rPr lang="en-GB"/>
              <a:t>	Expensive system ~£250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You cannot graduate until your DE1-SoC and accessories are returned!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Can be used for projects after the module with </a:t>
            </a:r>
            <a:r>
              <a:rPr lang="en-GB" u="sng"/>
              <a:t>prior</a:t>
            </a:r>
            <a:r>
              <a:rPr lang="en-GB"/>
              <a:t> agreement.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Do not dispose of the packaging material. Use it when returning kit.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Take ESD precautions. Do NOT touch exposed connections.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Take care plugging in LCD. Check alignment.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DE1-SoC 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4350" r="15805" b="2017"/>
          <a:stretch/>
        </p:blipFill>
        <p:spPr>
          <a:xfrm>
            <a:off x="0" y="4868863"/>
            <a:ext cx="3719513" cy="32067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1" t="4508" r="14568" b="5673"/>
          <a:stretch/>
        </p:blipFill>
        <p:spPr>
          <a:xfrm>
            <a:off x="10885897" y="1808342"/>
            <a:ext cx="3559681" cy="2947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8" t="7484" r="12600" b="4004"/>
          <a:stretch/>
        </p:blipFill>
        <p:spPr>
          <a:xfrm>
            <a:off x="10885897" y="4893191"/>
            <a:ext cx="3559681" cy="26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1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19" y="1998663"/>
            <a:ext cx="6446975" cy="54975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on Chip (SoC)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6188" y="7583098"/>
            <a:ext cx="16209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Source:</a:t>
            </a:r>
          </a:p>
          <a:p>
            <a:r>
              <a:rPr lang="en-GB" sz="1100"/>
              <a:t>DE1-SoC User Manual</a:t>
            </a:r>
          </a:p>
          <a:p>
            <a:r>
              <a:rPr lang="en-GB" sz="1100"/>
              <a:t>2015.08.05</a:t>
            </a:r>
          </a:p>
        </p:txBody>
      </p:sp>
    </p:spTree>
    <p:extLst>
      <p:ext uri="{BB962C8B-B14F-4D97-AF65-F5344CB8AC3E}">
        <p14:creationId xmlns:p14="http://schemas.microsoft.com/office/powerpoint/2010/main" val="3044970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09014F-2890-4166-B2A6-2E4EB106342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DO NOT leave DE1-SoC hardware unattended if plugged in to AC power supply.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Always use the supplied power supply lead (C8).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Always check the power cable for damage before use.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Always operate hardware on a non-flammable work surface.</a:t>
            </a:r>
          </a:p>
          <a:p>
            <a:pPr marL="701557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Do NOT use the metallic ESD bags as a work surface – they are electrically conductive.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DO NOT cover hardware – no paper, clothes etc.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DO NOT have liquids or food near hardware.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If </a:t>
            </a:r>
            <a:r>
              <a:rPr lang="en-GB" u="sng" dirty="0"/>
              <a:t>ANY</a:t>
            </a:r>
            <a:r>
              <a:rPr lang="en-GB" dirty="0"/>
              <a:t> problem, unplug from AC power supply and computer, then report to module leader.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F9723A-9A39-4FA0-A6BD-BAA93D1E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DE1-SoC Hardware Health and Safety Rules!</a:t>
            </a:r>
          </a:p>
        </p:txBody>
      </p:sp>
    </p:spTree>
    <p:extLst>
      <p:ext uri="{BB962C8B-B14F-4D97-AF65-F5344CB8AC3E}">
        <p14:creationId xmlns:p14="http://schemas.microsoft.com/office/powerpoint/2010/main" val="716050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86996-DB33-3D3C-21E6-771F0E454BA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22214" y="2747442"/>
            <a:ext cx="12494714" cy="496855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9291A-4DDB-3B07-6960-BB52DE2E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Loan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857CF4-7FCA-3305-F629-89654F51F7F6}"/>
              </a:ext>
            </a:extLst>
          </p:cNvPr>
          <p:cNvSpPr txBox="1">
            <a:spLocks/>
          </p:cNvSpPr>
          <p:nvPr/>
        </p:nvSpPr>
        <p:spPr>
          <a:xfrm>
            <a:off x="432094" y="1998738"/>
            <a:ext cx="13764308" cy="549698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 marL="24435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 marL="488714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 marL="728784" indent="-238642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 marL="973141" indent="-242928" algn="l" rtl="0" eaLnBrk="1" fontAlgn="base" hangingPunct="1">
              <a:spcBef>
                <a:spcPct val="0"/>
              </a:spcBef>
              <a:spcAft>
                <a:spcPts val="480"/>
              </a:spcAft>
              <a:buChar char="•"/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 marL="1384690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2160">
                <a:solidFill>
                  <a:schemeClr val="tx1"/>
                </a:solidFill>
                <a:latin typeface="+mn-lt"/>
              </a:defRPr>
            </a:lvl6pPr>
            <a:lvl7pPr marL="1796239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7pPr>
            <a:lvl8pPr marL="220778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8pPr>
            <a:lvl9pPr marL="2619336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62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kern="0" dirty="0"/>
              <a:t>Wait for module announcement inviting you to borrow hardware.</a:t>
            </a:r>
          </a:p>
        </p:txBody>
      </p:sp>
    </p:spTree>
    <p:extLst>
      <p:ext uri="{BB962C8B-B14F-4D97-AF65-F5344CB8AC3E}">
        <p14:creationId xmlns:p14="http://schemas.microsoft.com/office/powerpoint/2010/main" val="2594679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4B0939DB-FE07-6F98-5D82-1AADC3C979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039475-D536-C485-12C8-EBC5A11D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0717A9-A472-205B-D182-D6C50FBF2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7FF274-B888-4593-4C5C-50D13D9210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181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10F0FD9-A3D8-84FE-0E18-494A79786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B1806F-31FD-3593-5531-011AFE34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078F6F-E99C-E8EA-845B-9A09F041C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BF2C8F-6E58-2D13-B779-C4E08CB031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547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A8FC8F-E565-4C60-998A-10400352B36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GB" dirty="0"/>
              <a:t>Minerva &gt; Learning &gt; Learning Resources &gt; Software Installation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/>
              <a:t>Install EDA software – See previous slide for required list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/>
              <a:t>Install GitHub Desktop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/>
              <a:t>Sign up for GitHub Account</a:t>
            </a:r>
          </a:p>
          <a:p>
            <a:r>
              <a:rPr lang="en-GB" sz="3120" b="1" dirty="0">
                <a:latin typeface="TradeGothic LT CondEighteen" panose="02000606020000020004" pitchFamily="2" charset="0"/>
                <a:ea typeface="+mn-ea"/>
                <a:cs typeface="+mn-cs"/>
              </a:rPr>
              <a:t>Use provided resources!!!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/>
              <a:t>Notes:  Minerva &gt; Software Installation &gt; Software Configuration Guide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1B52F-1539-4947-B427-F010CEB7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Preparation tasks</a:t>
            </a:r>
          </a:p>
        </p:txBody>
      </p:sp>
    </p:spTree>
    <p:extLst>
      <p:ext uri="{BB962C8B-B14F-4D97-AF65-F5344CB8AC3E}">
        <p14:creationId xmlns:p14="http://schemas.microsoft.com/office/powerpoint/2010/main" val="2400022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FDC666-B36A-590A-4310-43B19706991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GB" dirty="0"/>
              <a:t>General background – ELEC5566M and ELEC5620M</a:t>
            </a:r>
          </a:p>
          <a:p>
            <a:pPr lvl="1"/>
            <a:r>
              <a:rPr lang="en-GB" sz="2800" dirty="0"/>
              <a:t>Number bases – </a:t>
            </a:r>
            <a:r>
              <a:rPr lang="en-GB" sz="2800" b="0" dirty="0"/>
              <a:t>Decimal, Hexadecimal and Binary including conversion</a:t>
            </a:r>
          </a:p>
          <a:p>
            <a:pPr lvl="1"/>
            <a:r>
              <a:rPr lang="en-GB" sz="2800" dirty="0"/>
              <a:t>Operators – </a:t>
            </a:r>
            <a:r>
              <a:rPr lang="en-GB" sz="2800" b="0" dirty="0"/>
              <a:t>Bitwise and Logical operators - AND, OR, XOR, NAND, NOT</a:t>
            </a:r>
          </a:p>
          <a:p>
            <a:pPr lvl="1"/>
            <a:r>
              <a:rPr lang="en-GB" sz="2800" dirty="0"/>
              <a:t>Flow Control – </a:t>
            </a:r>
            <a:r>
              <a:rPr lang="en-GB" sz="2800" b="0" dirty="0"/>
              <a:t>If Else, While, Do While, For</a:t>
            </a:r>
          </a:p>
          <a:p>
            <a:pPr lvl="1"/>
            <a:endParaRPr lang="en-GB" dirty="0"/>
          </a:p>
          <a:p>
            <a:r>
              <a:rPr lang="en-GB" dirty="0"/>
              <a:t>ELEC5620M</a:t>
            </a:r>
          </a:p>
          <a:p>
            <a:pPr lvl="1"/>
            <a:r>
              <a:rPr lang="en-GB" sz="2800" dirty="0"/>
              <a:t>C pointers</a:t>
            </a:r>
            <a:endParaRPr lang="en-GB" sz="28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00969-762C-43F8-C16E-D3649A54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</a:t>
            </a:r>
          </a:p>
        </p:txBody>
      </p:sp>
    </p:spTree>
    <p:extLst>
      <p:ext uri="{BB962C8B-B14F-4D97-AF65-F5344CB8AC3E}">
        <p14:creationId xmlns:p14="http://schemas.microsoft.com/office/powerpoint/2010/main" val="1632135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fun and enjoy the Embedded Systems modules!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30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EF86FBC-D1C8-09AC-DB52-4627919AE1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7526EE-B7EF-C434-1169-E25A89C3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Appendix: Hardware Loan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2D95B0-DFC1-A587-633E-FBD538ED3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8E4882-AB2D-11CA-A24B-AF110AEA0F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28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86996-DB33-3D3C-21E6-771F0E454BA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22213" y="2165783"/>
            <a:ext cx="12984387" cy="51632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9291A-4DDB-3B07-6960-BB52DE2E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35D7-7948-7B1A-68D6-D737764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9" y="446938"/>
            <a:ext cx="6340068" cy="728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745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86996-DB33-3D3C-21E6-771F0E454BA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22213" y="2165783"/>
            <a:ext cx="12984387" cy="51632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9291A-4DDB-3B07-6960-BB52DE2E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35D7-7948-7B1A-68D6-D737764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9" y="446938"/>
            <a:ext cx="6340068" cy="728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1D603-72E1-51E0-9FF7-CAC7035D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952" y="1197386"/>
            <a:ext cx="8183117" cy="584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76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90" y="2016618"/>
            <a:ext cx="5741033" cy="5461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Cyclone V SoC FPGA</a:t>
            </a:r>
            <a:br>
              <a:rPr lang="en-GB" dirty="0"/>
            </a:br>
            <a:r>
              <a:rPr lang="en-GB" dirty="0"/>
              <a:t>Hard Processor System - ARM Cortex-A9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20643" y="7855631"/>
            <a:ext cx="4599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Source: Cyclone V Device Overview, CV-51001 | 2018.05.07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C0A31-99A9-4E71-87FC-378D82622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r="24414"/>
          <a:stretch/>
        </p:blipFill>
        <p:spPr>
          <a:xfrm>
            <a:off x="5372571" y="1928309"/>
            <a:ext cx="2088232" cy="230425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31B467-AE5E-47D9-9D49-20843896EB14}"/>
              </a:ext>
            </a:extLst>
          </p:cNvPr>
          <p:cNvSpPr/>
          <p:nvPr/>
        </p:nvSpPr>
        <p:spPr bwMode="auto">
          <a:xfrm>
            <a:off x="8108875" y="1955354"/>
            <a:ext cx="5904656" cy="586808"/>
          </a:xfrm>
          <a:prstGeom prst="round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pic>
        <p:nvPicPr>
          <p:cNvPr id="6" name="Content Placeholder 2" descr="Screen Clipping">
            <a:extLst>
              <a:ext uri="{FF2B5EF4-FFF2-40B4-BE49-F238E27FC236}">
                <a16:creationId xmlns:a16="http://schemas.microsoft.com/office/drawing/2014/main" id="{6FCEB534-5CAE-0443-3C93-13BA4811CA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94" y="2819450"/>
            <a:ext cx="4436421" cy="3153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5E2E7-E4C0-56C6-F489-49065D71D8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644379" y="2359345"/>
            <a:ext cx="2025167" cy="628775"/>
          </a:xfrm>
          <a:prstGeom prst="straightConnector1">
            <a:avLst/>
          </a:prstGeom>
          <a:solidFill>
            <a:schemeClr val="hlink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EDA6F4-DC9F-26CB-3585-044432DECCA0}"/>
              </a:ext>
            </a:extLst>
          </p:cNvPr>
          <p:cNvSpPr txBox="1"/>
          <p:nvPr/>
        </p:nvSpPr>
        <p:spPr>
          <a:xfrm>
            <a:off x="3572371" y="23421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x32k</a:t>
            </a:r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85053A01-A31D-C1F3-08F3-1B6B546B4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46018"/>
              </p:ext>
            </p:extLst>
          </p:nvPr>
        </p:nvGraphicFramePr>
        <p:xfrm>
          <a:off x="432094" y="6060506"/>
          <a:ext cx="5078052" cy="1988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65">
                  <a:extLst>
                    <a:ext uri="{9D8B030D-6E8A-4147-A177-3AD203B41FA5}">
                      <a16:colId xmlns:a16="http://schemas.microsoft.com/office/drawing/2014/main" val="4166610495"/>
                    </a:ext>
                  </a:extLst>
                </a:gridCol>
                <a:gridCol w="434765">
                  <a:extLst>
                    <a:ext uri="{9D8B030D-6E8A-4147-A177-3AD203B41FA5}">
                      <a16:colId xmlns:a16="http://schemas.microsoft.com/office/drawing/2014/main" val="3476626356"/>
                    </a:ext>
                  </a:extLst>
                </a:gridCol>
                <a:gridCol w="434765">
                  <a:extLst>
                    <a:ext uri="{9D8B030D-6E8A-4147-A177-3AD203B41FA5}">
                      <a16:colId xmlns:a16="http://schemas.microsoft.com/office/drawing/2014/main" val="3022143474"/>
                    </a:ext>
                  </a:extLst>
                </a:gridCol>
                <a:gridCol w="434765">
                  <a:extLst>
                    <a:ext uri="{9D8B030D-6E8A-4147-A177-3AD203B41FA5}">
                      <a16:colId xmlns:a16="http://schemas.microsoft.com/office/drawing/2014/main" val="2254659549"/>
                    </a:ext>
                  </a:extLst>
                </a:gridCol>
                <a:gridCol w="434765">
                  <a:extLst>
                    <a:ext uri="{9D8B030D-6E8A-4147-A177-3AD203B41FA5}">
                      <a16:colId xmlns:a16="http://schemas.microsoft.com/office/drawing/2014/main" val="1555376557"/>
                    </a:ext>
                  </a:extLst>
                </a:gridCol>
                <a:gridCol w="434765">
                  <a:extLst>
                    <a:ext uri="{9D8B030D-6E8A-4147-A177-3AD203B41FA5}">
                      <a16:colId xmlns:a16="http://schemas.microsoft.com/office/drawing/2014/main" val="21079186"/>
                    </a:ext>
                  </a:extLst>
                </a:gridCol>
                <a:gridCol w="434765">
                  <a:extLst>
                    <a:ext uri="{9D8B030D-6E8A-4147-A177-3AD203B41FA5}">
                      <a16:colId xmlns:a16="http://schemas.microsoft.com/office/drawing/2014/main" val="368075395"/>
                    </a:ext>
                  </a:extLst>
                </a:gridCol>
                <a:gridCol w="434765">
                  <a:extLst>
                    <a:ext uri="{9D8B030D-6E8A-4147-A177-3AD203B41FA5}">
                      <a16:colId xmlns:a16="http://schemas.microsoft.com/office/drawing/2014/main" val="1110881431"/>
                    </a:ext>
                  </a:extLst>
                </a:gridCol>
                <a:gridCol w="834748">
                  <a:extLst>
                    <a:ext uri="{9D8B030D-6E8A-4147-A177-3AD203B41FA5}">
                      <a16:colId xmlns:a16="http://schemas.microsoft.com/office/drawing/2014/main" val="4117087036"/>
                    </a:ext>
                  </a:extLst>
                </a:gridCol>
                <a:gridCol w="765184">
                  <a:extLst>
                    <a:ext uri="{9D8B030D-6E8A-4147-A177-3AD203B41FA5}">
                      <a16:colId xmlns:a16="http://schemas.microsoft.com/office/drawing/2014/main" val="2751528280"/>
                    </a:ext>
                  </a:extLst>
                </a:gridCol>
              </a:tblGrid>
              <a:tr h="349931"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In</a:t>
                      </a:r>
                    </a:p>
                    <a:p>
                      <a:pPr algn="ctr"/>
                      <a:r>
                        <a:rPr lang="en-GB" sz="105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  <a:p>
                      <a:pPr algn="ctr"/>
                      <a:r>
                        <a:rPr lang="en-GB" sz="105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  <a:p>
                      <a:pPr algn="ctr"/>
                      <a:r>
                        <a:rPr lang="en-GB" sz="105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  <a:p>
                      <a:pPr algn="ctr"/>
                      <a:r>
                        <a:rPr lang="en-GB" sz="105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  <a:p>
                      <a:pPr algn="ctr"/>
                      <a:r>
                        <a:rPr lang="en-GB" sz="105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  <a:p>
                      <a:pPr algn="ctr"/>
                      <a:r>
                        <a:rPr lang="en-GB" sz="105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  <a:p>
                      <a:pPr algn="ctr"/>
                      <a:r>
                        <a:rPr lang="en-GB" sz="105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  <a:p>
                      <a:pPr algn="ctr"/>
                      <a:r>
                        <a:rPr lang="en-GB" sz="105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Out</a:t>
                      </a:r>
                    </a:p>
                    <a:p>
                      <a:pPr algn="ctr"/>
                      <a:r>
                        <a:rPr lang="en-GB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Out</a:t>
                      </a:r>
                    </a:p>
                    <a:p>
                      <a:pPr algn="ctr"/>
                      <a:r>
                        <a:rPr lang="en-GB" sz="105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98485"/>
                  </a:ext>
                </a:extLst>
              </a:tr>
              <a:tr h="315370"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81517"/>
                  </a:ext>
                </a:extLst>
              </a:tr>
              <a:tr h="315370"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455924"/>
                  </a:ext>
                </a:extLst>
              </a:tr>
              <a:tr h="315370"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18072"/>
                  </a:ext>
                </a:extLst>
              </a:tr>
              <a:tr h="315370"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56800"/>
                  </a:ext>
                </a:extLst>
              </a:tr>
              <a:tr h="315370">
                <a:tc>
                  <a:txBody>
                    <a:bodyPr/>
                    <a:lstStyle/>
                    <a:p>
                      <a:pPr algn="ctr"/>
                      <a:endParaRPr lang="en-GB" sz="10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b="1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192259"/>
                  </a:ext>
                </a:extLst>
              </a:tr>
            </a:tbl>
          </a:graphicData>
        </a:graphic>
      </p:graphicFrame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9815BC-3E67-2983-6B8A-E481142140CC}"/>
              </a:ext>
            </a:extLst>
          </p:cNvPr>
          <p:cNvCxnSpPr>
            <a:cxnSpLocks/>
          </p:cNvCxnSpPr>
          <p:nvPr/>
        </p:nvCxnSpPr>
        <p:spPr bwMode="auto">
          <a:xfrm>
            <a:off x="6668715" y="2099370"/>
            <a:ext cx="720080" cy="642847"/>
          </a:xfrm>
          <a:prstGeom prst="bentConnector3">
            <a:avLst>
              <a:gd name="adj1" fmla="val -853"/>
            </a:avLst>
          </a:prstGeom>
          <a:solidFill>
            <a:schemeClr val="hlink"/>
          </a:solidFill>
          <a:ln w="76200" cap="flat" cmpd="sng" algn="ctr">
            <a:solidFill>
              <a:srgbClr val="E9595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B9E931-BA95-4C01-AF90-CDADB4A14CD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56747" y="2463570"/>
            <a:ext cx="1152128" cy="1796040"/>
          </a:xfrm>
          <a:prstGeom prst="straightConnector1">
            <a:avLst/>
          </a:prstGeom>
          <a:solidFill>
            <a:schemeClr val="hlink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40636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86996-DB33-3D3C-21E6-771F0E454BA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22213" y="2165783"/>
            <a:ext cx="12984387" cy="51632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9291A-4DDB-3B07-6960-BB52DE2E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35D7-7948-7B1A-68D6-D737764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9" y="446938"/>
            <a:ext cx="6340068" cy="728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1D603-72E1-51E0-9FF7-CAC7035D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952" y="1197386"/>
            <a:ext cx="8183117" cy="584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6CA52-24E7-2EDE-039D-50C6797E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1" t="2457" r="2242" b="724"/>
          <a:stretch/>
        </p:blipFill>
        <p:spPr>
          <a:xfrm>
            <a:off x="6812731" y="1677076"/>
            <a:ext cx="5430787" cy="3374622"/>
          </a:xfrm>
          <a:prstGeom prst="roundRect">
            <a:avLst>
              <a:gd name="adj" fmla="val 10620"/>
            </a:avLst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37518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86996-DB33-3D3C-21E6-771F0E454BA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22213" y="2165783"/>
            <a:ext cx="12984387" cy="51632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9291A-4DDB-3B07-6960-BB52DE2E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35D7-7948-7B1A-68D6-D737764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9" y="446938"/>
            <a:ext cx="6340068" cy="728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1D603-72E1-51E0-9FF7-CAC7035D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952" y="1197386"/>
            <a:ext cx="8183117" cy="584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6CA52-24E7-2EDE-039D-50C6797E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1" t="2457" r="2242" b="724"/>
          <a:stretch/>
        </p:blipFill>
        <p:spPr>
          <a:xfrm>
            <a:off x="6812731" y="1677076"/>
            <a:ext cx="5430787" cy="3374622"/>
          </a:xfrm>
          <a:prstGeom prst="roundRect">
            <a:avLst>
              <a:gd name="adj" fmla="val 10620"/>
            </a:avLst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476FEEF-2652-35CF-EA00-9C8F397EE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82" y="2376234"/>
            <a:ext cx="5986566" cy="3474458"/>
          </a:xfrm>
          <a:prstGeom prst="roundRect">
            <a:avLst>
              <a:gd name="adj" fmla="val 10620"/>
            </a:avLst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26316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86996-DB33-3D3C-21E6-771F0E454BA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822213" y="2165783"/>
            <a:ext cx="12984387" cy="516327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49291A-4DDB-3B07-6960-BB52DE2E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535D7-7948-7B1A-68D6-D737764D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9" y="446938"/>
            <a:ext cx="6340068" cy="728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1D603-72E1-51E0-9FF7-CAC7035D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952" y="1197386"/>
            <a:ext cx="8183117" cy="584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6CA52-24E7-2EDE-039D-50C6797E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1" t="2457" r="2242" b="724"/>
          <a:stretch/>
        </p:blipFill>
        <p:spPr>
          <a:xfrm>
            <a:off x="6812731" y="1677076"/>
            <a:ext cx="5430787" cy="3374622"/>
          </a:xfrm>
          <a:prstGeom prst="roundRect">
            <a:avLst>
              <a:gd name="adj" fmla="val 10620"/>
            </a:avLst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476FEEF-2652-35CF-EA00-9C8F397EE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82" y="2376234"/>
            <a:ext cx="5986566" cy="3474458"/>
          </a:xfrm>
          <a:prstGeom prst="roundRect">
            <a:avLst>
              <a:gd name="adj" fmla="val 10620"/>
            </a:avLst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A2379BB-448B-DA6F-5AE6-BA0300D5D9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" t="9756" r="8950" b="11701"/>
          <a:stretch/>
        </p:blipFill>
        <p:spPr>
          <a:xfrm>
            <a:off x="9405019" y="1062515"/>
            <a:ext cx="4339463" cy="6054811"/>
          </a:xfrm>
          <a:prstGeom prst="roundRect">
            <a:avLst>
              <a:gd name="adj" fmla="val 3873"/>
            </a:avLst>
          </a:prstGeom>
        </p:spPr>
      </p:pic>
    </p:spTree>
    <p:extLst>
      <p:ext uri="{BB962C8B-B14F-4D97-AF65-F5344CB8AC3E}">
        <p14:creationId xmlns:p14="http://schemas.microsoft.com/office/powerpoint/2010/main" val="93962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On completion of this module students should be able to: </a:t>
            </a:r>
            <a:br>
              <a:rPr lang="en-GB"/>
            </a:br>
            <a:br>
              <a:rPr lang="en-GB"/>
            </a:br>
            <a:r>
              <a:rPr lang="en-GB"/>
              <a:t>1. Discuss the detailed principles of FPGA systems and their design using a HDL (Verilog). </a:t>
            </a:r>
          </a:p>
          <a:p>
            <a:pPr>
              <a:defRPr/>
            </a:pPr>
            <a:r>
              <a:rPr lang="en-GB"/>
              <a:t>2. Use contemporary EDA design tools and test-benches for digital design verification. </a:t>
            </a:r>
          </a:p>
          <a:p>
            <a:pPr>
              <a:defRPr/>
            </a:pPr>
            <a:r>
              <a:rPr lang="en-GB"/>
              <a:t>3. Design sequential systems using finite state machines. </a:t>
            </a:r>
          </a:p>
          <a:p>
            <a:pPr>
              <a:defRPr/>
            </a:pPr>
            <a:r>
              <a:rPr lang="en-GB"/>
              <a:t>4. Use fixed-point numbering systems to design arithmetic signal processing blocks. </a:t>
            </a:r>
          </a:p>
          <a:p>
            <a:pPr>
              <a:defRPr/>
            </a:pPr>
            <a:r>
              <a:rPr lang="en-GB"/>
              <a:t>5. Use bus systems for interlinking complex IP blocks. </a:t>
            </a:r>
          </a:p>
          <a:p>
            <a:pPr>
              <a:defRPr/>
            </a:pPr>
            <a:r>
              <a:rPr lang="en-GB"/>
              <a:t>6. Apply parameterisation and re-use for the generation of IP blocks. </a:t>
            </a:r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ELEC5566M </a:t>
            </a:r>
            <a:r>
              <a:rPr lang="en-GB" altLang="en-US" dirty="0">
                <a:ea typeface="Lucida Sans Unicode" panose="020B0602030504020204" pitchFamily="34" charset="0"/>
              </a:rPr>
              <a:t>Module Objectives</a:t>
            </a:r>
            <a:br>
              <a:rPr lang="en-GB" altLang="en-US" dirty="0">
                <a:ea typeface="Lucida Sans Unicode" panose="020B0602030504020204" pitchFamily="34" charset="0"/>
              </a:rPr>
            </a:br>
            <a:r>
              <a:rPr lang="en-GB" altLang="en-US" dirty="0">
                <a:ea typeface="Lucida Sans Unicode" panose="020B0602030504020204" pitchFamily="34" charset="0"/>
              </a:rPr>
              <a:t>Minerva &gt; Module Information &gt; Module Structure</a:t>
            </a:r>
          </a:p>
        </p:txBody>
      </p:sp>
    </p:spTree>
    <p:extLst>
      <p:ext uri="{BB962C8B-B14F-4D97-AF65-F5344CB8AC3E}">
        <p14:creationId xmlns:p14="http://schemas.microsoft.com/office/powerpoint/2010/main" val="157900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On completion of this module students should be able to: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1. Explain a range of options for embedded system implementation.</a:t>
            </a:r>
          </a:p>
          <a:p>
            <a:pPr>
              <a:defRPr/>
            </a:pPr>
            <a:r>
              <a:rPr lang="en-GB" dirty="0"/>
              <a:t>2. Use System-on-Chip development systems. </a:t>
            </a:r>
          </a:p>
          <a:p>
            <a:pPr>
              <a:defRPr/>
            </a:pPr>
            <a:r>
              <a:rPr lang="en-GB" dirty="0"/>
              <a:t>3. Apply optimisation tools to embedded processor architectures. </a:t>
            </a:r>
          </a:p>
          <a:p>
            <a:pPr>
              <a:defRPr/>
            </a:pPr>
            <a:r>
              <a:rPr lang="en-GB" dirty="0"/>
              <a:t>4. Use support tools to design and implement embedded microprocessor systems.</a:t>
            </a:r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ELEC5620M </a:t>
            </a:r>
            <a:r>
              <a:rPr lang="en-GB" altLang="en-US" dirty="0">
                <a:ea typeface="Lucida Sans Unicode" panose="020B0602030504020204" pitchFamily="34" charset="0"/>
              </a:rPr>
              <a:t>Module Objectives</a:t>
            </a:r>
            <a:br>
              <a:rPr lang="en-GB" dirty="0"/>
            </a:br>
            <a:r>
              <a:rPr lang="en-GB" altLang="en-US" dirty="0">
                <a:ea typeface="Lucida Sans Unicode" panose="020B0602030504020204" pitchFamily="34" charset="0"/>
              </a:rPr>
              <a:t>Minerva &gt; Module Information &gt; Module Structure</a:t>
            </a:r>
          </a:p>
        </p:txBody>
      </p:sp>
    </p:spTree>
    <p:extLst>
      <p:ext uri="{BB962C8B-B14F-4D97-AF65-F5344CB8AC3E}">
        <p14:creationId xmlns:p14="http://schemas.microsoft.com/office/powerpoint/2010/main" val="188525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FBC8F4B-CD4D-D6B7-2194-6BD02291A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D736C1-A131-DB9D-2DCF-95829760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Delivery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E84126-3D8F-8639-6DFC-A2853C0A7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24F238-9799-2F73-C9CA-37D5811683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72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6AD77A-1C62-0111-D88A-88F536023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947" y="2027362"/>
            <a:ext cx="3112918" cy="445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7748789" cy="5496985"/>
          </a:xfrm>
        </p:spPr>
        <p:txBody>
          <a:bodyPr/>
          <a:lstStyle/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Joint Module Introduction Lecture – This session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Joint Module Introduction to GitHub Lecture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3 technical units – 2 weeks each</a:t>
            </a:r>
          </a:p>
          <a:p>
            <a:pPr marL="758707" lvl="1" indent="-514350">
              <a:buFont typeface="Arial" panose="020B0604020202020204" pitchFamily="34" charset="0"/>
              <a:buChar char="•"/>
            </a:pPr>
            <a:r>
              <a:rPr lang="en-GB" dirty="0"/>
              <a:t>Weekly live lecture</a:t>
            </a:r>
          </a:p>
          <a:p>
            <a:pPr marL="758707" lvl="1" indent="-514350">
              <a:buFont typeface="Arial" panose="020B0604020202020204" pitchFamily="34" charset="0"/>
              <a:buChar char="•"/>
            </a:pPr>
            <a:r>
              <a:rPr lang="en-GB" dirty="0"/>
              <a:t>Weekly Written Notes</a:t>
            </a:r>
          </a:p>
          <a:p>
            <a:pPr marL="1003064" lvl="2" indent="-514350">
              <a:buFont typeface="Arial" panose="020B0604020202020204" pitchFamily="34" charset="0"/>
              <a:buChar char="•"/>
            </a:pPr>
            <a:r>
              <a:rPr lang="en-GB" dirty="0"/>
              <a:t>Read notes BEFORE the attempting practical work.</a:t>
            </a:r>
            <a:br>
              <a:rPr lang="en-GB" dirty="0"/>
            </a:br>
            <a:r>
              <a:rPr lang="en-GB" dirty="0"/>
              <a:t>You do not need to be at a computer to read these.</a:t>
            </a:r>
          </a:p>
          <a:p>
            <a:pPr marL="1003064" lvl="2" indent="-514350">
              <a:buFont typeface="Arial" panose="020B0604020202020204" pitchFamily="34" charset="0"/>
              <a:buChar char="•"/>
            </a:pPr>
            <a:r>
              <a:rPr lang="en-GB" dirty="0"/>
              <a:t>Technical Tasks highlighted in the notes. </a:t>
            </a:r>
          </a:p>
          <a:p>
            <a:pPr marL="1003064" lvl="2" indent="-514350">
              <a:buFont typeface="Arial" panose="020B0604020202020204" pitchFamily="34" charset="0"/>
              <a:buChar char="•"/>
            </a:pPr>
            <a:r>
              <a:rPr lang="en-GB" dirty="0"/>
              <a:t>Boilerplate code via GitHub Classrooms.</a:t>
            </a:r>
          </a:p>
          <a:p>
            <a:pPr marL="1003064" lvl="2" indent="-514350">
              <a:buFont typeface="Arial" panose="020B0604020202020204" pitchFamily="34" charset="0"/>
              <a:buChar char="•"/>
            </a:pPr>
            <a:r>
              <a:rPr lang="en-GB" dirty="0"/>
              <a:t>Github Classrooms submission of code</a:t>
            </a:r>
            <a:br>
              <a:rPr lang="en-GB" dirty="0"/>
            </a:br>
            <a:r>
              <a:rPr lang="en-GB" dirty="0"/>
              <a:t>for Tasks and Assignments including incremental changes – Industry Standard</a:t>
            </a:r>
          </a:p>
          <a:p>
            <a:pPr marL="758707" lvl="1" indent="-514350">
              <a:buFont typeface="Arial" panose="020B0604020202020204" pitchFamily="34" charset="0"/>
              <a:buChar char="•"/>
            </a:pPr>
            <a:r>
              <a:rPr lang="en-GB" dirty="0"/>
              <a:t>Weekly Lab Surgery</a:t>
            </a:r>
          </a:p>
          <a:p>
            <a:pPr marL="1003064" lvl="2" indent="-514350">
              <a:buFont typeface="Arial" panose="020B0604020202020204" pitchFamily="34" charset="0"/>
              <a:buChar char="•"/>
            </a:pPr>
            <a:r>
              <a:rPr lang="en-GB" dirty="0"/>
              <a:t>Technical Assistance - not a teaching session.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Common Module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74108-5E67-7408-ABC4-57A3A6AAB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269" y="3539531"/>
            <a:ext cx="3125182" cy="445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71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E25D3-FA3B-CCFF-443D-1137433FA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ELEC5566M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3C2EF-8521-921F-AE5F-582353292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b="1" dirty="0"/>
              <a:t>ELEC5620M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14179-7376-860E-4242-438ECD7EFE0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2"/>
            <a:ext cx="13509429" cy="5271253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Lectures:</a:t>
            </a:r>
            <a:br>
              <a:rPr lang="en-GB" dirty="0"/>
            </a:br>
            <a:r>
              <a:rPr lang="en-GB" b="0" dirty="0"/>
              <a:t>Tuesday 12 noon - Check venue in timetable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Lab Surgery:</a:t>
            </a:r>
            <a:br>
              <a:rPr lang="en-GB" dirty="0"/>
            </a:br>
            <a:r>
              <a:rPr lang="en-GB" b="0" dirty="0"/>
              <a:t>Tuesday 2pm to 4pm  - Lab 160</a:t>
            </a:r>
            <a:br>
              <a:rPr lang="en-GB" dirty="0"/>
            </a:br>
            <a:br>
              <a:rPr lang="en-GB" dirty="0"/>
            </a:br>
            <a:r>
              <a:rPr lang="en-GB" dirty="0"/>
              <a:t>Dedicated lab time – unsupervised:</a:t>
            </a:r>
            <a:br>
              <a:rPr lang="en-GB" dirty="0"/>
            </a:br>
            <a:r>
              <a:rPr lang="en-GB" b="0" dirty="0"/>
              <a:t>Tuesday 2pm to 4pm  - Lab B55a/b</a:t>
            </a:r>
          </a:p>
          <a:p>
            <a:r>
              <a:rPr lang="en-GB" sz="3361" dirty="0">
                <a:latin typeface="TradeGothic LT" panose="02000503020000020004" pitchFamily="2" charset="0"/>
              </a:rPr>
              <a:t>Joint sessions:</a:t>
            </a:r>
            <a:r>
              <a:rPr lang="en-GB" dirty="0"/>
              <a:t>	This joint Introduction lecture.</a:t>
            </a:r>
            <a:br>
              <a:rPr lang="en-GB" dirty="0"/>
            </a:br>
            <a:r>
              <a:rPr lang="en-GB" dirty="0"/>
              <a:t>			Software Install Surgery 		Friday 9</a:t>
            </a:r>
            <a:r>
              <a:rPr lang="en-GB" baseline="30000" dirty="0"/>
              <a:t>th</a:t>
            </a:r>
            <a:r>
              <a:rPr lang="en-GB" dirty="0"/>
              <a:t> Feb 9am-11am – Lab 160</a:t>
            </a:r>
            <a:br>
              <a:rPr lang="en-GB" dirty="0"/>
            </a:br>
            <a:r>
              <a:rPr lang="en-GB" dirty="0"/>
              <a:t>			Getting Started with GitHub 	Friday 9</a:t>
            </a:r>
            <a:r>
              <a:rPr lang="en-GB" baseline="30000" dirty="0"/>
              <a:t>th</a:t>
            </a:r>
            <a:r>
              <a:rPr lang="en-GB" dirty="0"/>
              <a:t> Feb 2pm-3pm – Mech Eng LT A</a:t>
            </a:r>
            <a:br>
              <a:rPr lang="en-GB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FD15CF-2DF3-77D7-E642-C43083E36FB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611304" y="2732773"/>
            <a:ext cx="6762267" cy="3327037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Lectures: </a:t>
            </a:r>
            <a:br>
              <a:rPr lang="en-GB" dirty="0"/>
            </a:br>
            <a:r>
              <a:rPr lang="en-GB" b="0" dirty="0"/>
              <a:t>Monday 2pm – Check venue in timetable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Lab Surgery:</a:t>
            </a:r>
            <a:br>
              <a:rPr lang="en-GB" dirty="0"/>
            </a:br>
            <a:r>
              <a:rPr lang="en-GB" b="0" dirty="0"/>
              <a:t>Friday 9am to 11am - Lab 160</a:t>
            </a:r>
            <a:br>
              <a:rPr lang="en-GB" dirty="0"/>
            </a:br>
            <a:br>
              <a:rPr lang="en-GB" dirty="0"/>
            </a:br>
            <a:r>
              <a:rPr lang="en-GB" dirty="0"/>
              <a:t>Dedicated lab time – unsupervised:</a:t>
            </a:r>
            <a:br>
              <a:rPr lang="en-GB" dirty="0"/>
            </a:br>
            <a:r>
              <a:rPr lang="en-GB" b="0" dirty="0"/>
              <a:t>Friday 9am to 11am  - Lab B55a/b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3B862-F8CB-420F-6A18-F58BBB41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EC37F5-FB83-2C2B-6CFD-560B6ED4484A}"/>
              </a:ext>
            </a:extLst>
          </p:cNvPr>
          <p:cNvCxnSpPr>
            <a:cxnSpLocks/>
          </p:cNvCxnSpPr>
          <p:nvPr/>
        </p:nvCxnSpPr>
        <p:spPr bwMode="auto">
          <a:xfrm>
            <a:off x="187995" y="6131818"/>
            <a:ext cx="14257584" cy="18722"/>
          </a:xfrm>
          <a:prstGeom prst="line">
            <a:avLst/>
          </a:prstGeom>
          <a:ln w="76200">
            <a:solidFill>
              <a:srgbClr val="2A5A6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9D8DA0-832C-77F4-DFA7-B08380F2A8B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16787" y="1842491"/>
            <a:ext cx="29668" cy="4308049"/>
          </a:xfrm>
          <a:prstGeom prst="line">
            <a:avLst/>
          </a:prstGeom>
          <a:ln w="76200">
            <a:solidFill>
              <a:srgbClr val="2A5A6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06213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Template">
  <a:themeElements>
    <a:clrScheme name="Custom 2">
      <a:dk1>
        <a:srgbClr val="000005"/>
      </a:dk1>
      <a:lt1>
        <a:srgbClr val="FFFFFF"/>
      </a:lt1>
      <a:dk2>
        <a:srgbClr val="FFFFFF"/>
      </a:dk2>
      <a:lt2>
        <a:srgbClr val="808080"/>
      </a:lt2>
      <a:accent1>
        <a:srgbClr val="005A9E"/>
      </a:accent1>
      <a:accent2>
        <a:srgbClr val="00502F"/>
      </a:accent2>
      <a:accent3>
        <a:srgbClr val="FFFFFF"/>
      </a:accent3>
      <a:accent4>
        <a:srgbClr val="000003"/>
      </a:accent4>
      <a:accent5>
        <a:srgbClr val="AAB3AD"/>
      </a:accent5>
      <a:accent6>
        <a:srgbClr val="B10F2A"/>
      </a:accent6>
      <a:hlink>
        <a:srgbClr val="E9E2D3"/>
      </a:hlink>
      <a:folHlink>
        <a:srgbClr val="99CC00"/>
      </a:folHlink>
    </a:clrScheme>
    <a:fontScheme name="University of Lee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 - 16-9.ppt [Compatibility Mode]" id="{D4D90127-7D02-418F-AD82-24FA00DCFC88}" vid="{61A979EA-E20C-4E4D-8452-3A9F90727A49}"/>
    </a:ext>
  </a:extLst>
</a:theme>
</file>

<file path=ppt/theme/theme2.xml><?xml version="1.0" encoding="utf-8"?>
<a:theme xmlns:a="http://schemas.openxmlformats.org/drawingml/2006/main" name="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F080844-2B60-47DC-9284-49F17D931A3A}" vid="{24729F0A-DB90-408E-A648-D6CFCB856E8B}"/>
    </a:ext>
  </a:extLst>
</a:theme>
</file>

<file path=ppt/theme/theme3.xml><?xml version="1.0" encoding="utf-8"?>
<a:theme xmlns:a="http://schemas.openxmlformats.org/drawingml/2006/main" name="1_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2.potx" id="{88A9D77D-F156-4FAD-BDB4-0EB8C2B02C9A}" vid="{F04C321E-3BDA-448F-B199-1CB2FB9726A7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EA1F0BA472874997206344F38DEB9C" ma:contentTypeVersion="17" ma:contentTypeDescription="Create a new document." ma:contentTypeScope="" ma:versionID="54b494c094f113afa5093b252f757f3a">
  <xsd:schema xmlns:xsd="http://www.w3.org/2001/XMLSchema" xmlns:xs="http://www.w3.org/2001/XMLSchema" xmlns:p="http://schemas.microsoft.com/office/2006/metadata/properties" xmlns:ns2="f6554487-1463-46f8-b240-081be97a76b5" xmlns:ns3="5ac55064-dd98-40ab-a792-a6825aa724ee" targetNamespace="http://schemas.microsoft.com/office/2006/metadata/properties" ma:root="true" ma:fieldsID="5760321a1d0944bd879300ad69047cd3" ns2:_="" ns3:_="">
    <xsd:import namespace="f6554487-1463-46f8-b240-081be97a76b5"/>
    <xsd:import namespace="5ac55064-dd98-40ab-a792-a6825aa72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54487-1463-46f8-b240-081be97a7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a19cb6-1b10-4512-a12b-f76e45842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5064-dd98-40ab-a792-a6825aa72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82640b-3a96-44ca-9be4-bf9ec8a88c94}" ma:internalName="TaxCatchAll" ma:showField="CatchAllData" ma:web="5ac55064-dd98-40ab-a792-a6825aa724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554487-1463-46f8-b240-081be97a76b5">
      <Terms xmlns="http://schemas.microsoft.com/office/infopath/2007/PartnerControls"/>
    </lcf76f155ced4ddcb4097134ff3c332f>
    <TaxCatchAll xmlns="5ac55064-dd98-40ab-a792-a6825aa724ee" xsi:nil="true"/>
  </documentManagement>
</p:properties>
</file>

<file path=customXml/itemProps1.xml><?xml version="1.0" encoding="utf-8"?>
<ds:datastoreItem xmlns:ds="http://schemas.openxmlformats.org/officeDocument/2006/customXml" ds:itemID="{4BECD470-2306-414F-B7A9-EE92093941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54487-1463-46f8-b240-081be97a76b5"/>
    <ds:schemaRef ds:uri="5ac55064-dd98-40ab-a792-a6825aa72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C7A49E-4ABA-440B-882E-4436532175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2632A7-A706-4466-AEBB-441FFA98581A}">
  <ds:schemaRefs>
    <ds:schemaRef ds:uri="http://schemas.microsoft.com/office/2006/documentManagement/types"/>
    <ds:schemaRef ds:uri="5ac55064-dd98-40ab-a792-a6825aa724ee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f6554487-1463-46f8-b240-081be97a76b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SlideTemplate</Template>
  <TotalTime>15095</TotalTime>
  <Words>1619</Words>
  <Application>Microsoft Office PowerPoint</Application>
  <PresentationFormat>Custom</PresentationFormat>
  <Paragraphs>228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TradeGothic LT</vt:lpstr>
      <vt:lpstr>Arial</vt:lpstr>
      <vt:lpstr>Times New Roman</vt:lpstr>
      <vt:lpstr>TradeGothic LT CondEighteen</vt:lpstr>
      <vt:lpstr>Wingdings</vt:lpstr>
      <vt:lpstr>Times</vt:lpstr>
      <vt:lpstr>Lucida Sans Unicode</vt:lpstr>
      <vt:lpstr>TradeGothic LT Bold</vt:lpstr>
      <vt:lpstr>SlideTemplate</vt:lpstr>
      <vt:lpstr>Ultrasound Group</vt:lpstr>
      <vt:lpstr>1_Ultrasound Group</vt:lpstr>
      <vt:lpstr>  ELEC5566M - FPGA Design for System-on-Chip Prof. Steven Freear  Module Leader     s.freear@leeds.ac.uk  ELEC5620M - Embedded Microprocessor System Design Dr. David Cowell           Module Leader      d.m.j.cowell@leeds.ac.uk</vt:lpstr>
      <vt:lpstr> System on Chip (SoC)</vt:lpstr>
      <vt:lpstr>System on Chip (SoC)</vt:lpstr>
      <vt:lpstr>Cyclone V SoC FPGA Hard Processor System - ARM Cortex-A9</vt:lpstr>
      <vt:lpstr>ELEC5566M Module Objectives Minerva &gt; Module Information &gt; Module Structure</vt:lpstr>
      <vt:lpstr>ELEC5620M Module Objectives Minerva &gt; Module Information &gt; Module Structure</vt:lpstr>
      <vt:lpstr>Module Delivery</vt:lpstr>
      <vt:lpstr> Common Module Format</vt:lpstr>
      <vt:lpstr>Timetable</vt:lpstr>
      <vt:lpstr>Module Communications</vt:lpstr>
      <vt:lpstr>ELEC5566M Module Information &gt; Module Reading List</vt:lpstr>
      <vt:lpstr>ELEC5620M Module Information &gt; Module Reading List</vt:lpstr>
      <vt:lpstr>Minerva Units</vt:lpstr>
      <vt:lpstr>Unit technical work</vt:lpstr>
      <vt:lpstr> Minerva &gt; Module Information &gt; Module Structure &gt; Weekly Tasks</vt:lpstr>
      <vt:lpstr>Assessment</vt:lpstr>
      <vt:lpstr>Summative Assessment Minerva &gt; Assessment and Feedback &gt; Assessment Information</vt:lpstr>
      <vt:lpstr>Summative Assessment Written Assignment and Mini-Project</vt:lpstr>
      <vt:lpstr>Summative Assessment Late submission and extensions</vt:lpstr>
      <vt:lpstr>How much time should I spend on these modules?</vt:lpstr>
      <vt:lpstr>Software</vt:lpstr>
      <vt:lpstr>Minerva &gt; Software Installation</vt:lpstr>
      <vt:lpstr>Software Installation</vt:lpstr>
      <vt:lpstr>General Resources</vt:lpstr>
      <vt:lpstr>Minerva &gt; General Resources</vt:lpstr>
      <vt:lpstr>Minerva &gt; General Resources &gt; Lab Resources on GitHub</vt:lpstr>
      <vt:lpstr>Minerva &gt; General Resources &gt; DE1-SoC Development Kit Manuals, Schematics and Datasheets</vt:lpstr>
      <vt:lpstr>Hardware</vt:lpstr>
      <vt:lpstr>DE1-SoC Hardware</vt:lpstr>
      <vt:lpstr>DE1-SoC Hardware Health and Safety Rules!</vt:lpstr>
      <vt:lpstr>Hardware Loan</vt:lpstr>
      <vt:lpstr>Next steps</vt:lpstr>
      <vt:lpstr>Actions</vt:lpstr>
      <vt:lpstr>Preparation tasks</vt:lpstr>
      <vt:lpstr>Revision</vt:lpstr>
      <vt:lpstr>Have fun and enjoy the Embedded Systems modules!</vt:lpstr>
      <vt:lpstr>Appendix: Hardware Loan Process</vt:lpstr>
      <vt:lpstr>Hardware Loan</vt:lpstr>
      <vt:lpstr>Hardware Loan</vt:lpstr>
      <vt:lpstr>Hardware Loan</vt:lpstr>
      <vt:lpstr>Hardware Loan</vt:lpstr>
      <vt:lpstr>Hardware Loan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1</dc:title>
  <dc:creator>Thomas Carpenter</dc:creator>
  <cp:lastModifiedBy>David Cowell</cp:lastModifiedBy>
  <cp:revision>110</cp:revision>
  <dcterms:created xsi:type="dcterms:W3CDTF">2018-01-06T17:27:47Z</dcterms:created>
  <dcterms:modified xsi:type="dcterms:W3CDTF">2024-02-02T08:29:54Z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0x010100B1EA1F0BA472874997206344F38DEB9C</vt:lpwstr>
  </property>
  <property fmtid="{D5CDD505-2E9C-101B-9397-08002B2CF9AE}" pid="3" name="MediaServiceImageTags">
    <vt:lpwstr/>
  </property>
</Properties>
</file>